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4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02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301" r:id="rId37"/>
    <p:sldId id="300" r:id="rId38"/>
    <p:sldId id="292" r:id="rId39"/>
    <p:sldId id="293" r:id="rId40"/>
    <p:sldId id="294" r:id="rId41"/>
    <p:sldId id="295" r:id="rId42"/>
    <p:sldId id="303" r:id="rId43"/>
    <p:sldId id="296" r:id="rId44"/>
    <p:sldId id="297" r:id="rId45"/>
    <p:sldId id="298" r:id="rId46"/>
    <p:sldId id="299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B5E7"/>
    <a:srgbClr val="2F97C2"/>
    <a:srgbClr val="1D68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81672" autoAdjust="0"/>
  </p:normalViewPr>
  <p:slideViewPr>
    <p:cSldViewPr snapToGrid="0">
      <p:cViewPr varScale="1">
        <p:scale>
          <a:sx n="74" d="100"/>
          <a:sy n="74" d="100"/>
        </p:scale>
        <p:origin x="1392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193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CCD08-B715-4E50-B638-B5EA1F95E813}" type="datetimeFigureOut">
              <a:rPr lang="en-US" smtClean="0"/>
              <a:t>6/21/2016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B0F52-BBB6-4CFB-BEAA-7AE728072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00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97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25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قبلاً در یک مقاله</a:t>
            </a:r>
            <a:r>
              <a:rPr lang="fa-IR" baseline="0" dirty="0" smtClean="0"/>
              <a:t> دیگر ثابت کرده بودیم که سیستمی که از استایل‌های معماری مختلف استفاده می‌کند، می‌تواند کارایی یا دردسترس‌پذیری‌های متفاوتی را اريه کند که این تفاوت‌ها در سطح طراحی قابل مشاهده است.</a:t>
            </a:r>
          </a:p>
          <a:p>
            <a:pPr algn="r" rtl="1"/>
            <a:r>
              <a:rPr lang="fa-IR" baseline="0" dirty="0" smtClean="0"/>
              <a:t>در این مقاله نشان خواهیم داد که قابلیت اعتماد نیز می‌تواند در سطح طراحی، با آنالیز ویژگی‌های استایل‌های معماری به کار رفته در آن اندازه‌گیری شود تا از این طریق، ارتباطات و تعاملات را در حد ارتباطات بین اجزای خود نرم‌افزار محدود کرد و نیازی به بررسی محیط و دیگر عوامل درگیر در نرم‌افزار نباشد.</a:t>
            </a:r>
          </a:p>
          <a:p>
            <a:pPr algn="r" rtl="1"/>
            <a:r>
              <a:rPr lang="fa-IR" baseline="0" dirty="0" smtClean="0"/>
              <a:t>تعاملات بین مؤلفه‌ها به یک ماشین حالت مدل‌سازی می‌شود و فرکانس تعامل بین دو مؤلفه و قابلیت اعتماد مؤلفه‌ها به صورت احتمال انتقال از یک حالات به حالت دیگر مشخص می‌شود.</a:t>
            </a:r>
          </a:p>
          <a:p>
            <a:pPr algn="r" rtl="1"/>
            <a:r>
              <a:rPr lang="fa-IR" baseline="0" dirty="0" smtClean="0"/>
              <a:t>در این صورت، محاسبه احتمال یک ترنزیشن فقط بایداجزای درگیر در آن ترنزیشن را مد نظر قرار داد و نه کل سیستم را.</a:t>
            </a:r>
          </a:p>
          <a:p>
            <a:pPr algn="r" rtl="1"/>
            <a:r>
              <a:rPr lang="fa-IR" baseline="0" dirty="0" smtClean="0"/>
              <a:t>روش ما مانند روش جعبه‌سفید این اجازه را می‌دهد که آزمون بین هر دو مؤلفه‌ی مجاوری انجام شود و نتیجه آزمون آن مؤلفه‌ها (و نه آزمون کل نرم‌افزار) برای به دست آوردن قابلیت اعتماد کل سیستم مورد استفاده قرار خواهد گرفت.</a:t>
            </a:r>
          </a:p>
          <a:p>
            <a:pPr algn="r" rtl="1"/>
            <a:r>
              <a:rPr lang="fa-IR" baseline="0" dirty="0" smtClean="0"/>
              <a:t>به خاطر این ویژگی، استفاده از یک مؤلفه جدید یا آپگرید یا آپدیت یک مؤلفه فقط نیاز خواهد داشت که مؤلفه‌های تحت تأثیر آزمون مجدد گرفته شوند و نه کل سیستم.</a:t>
            </a: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8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24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ابتدا هر سیک</a:t>
            </a:r>
            <a:r>
              <a:rPr lang="fa-IR" baseline="0" dirty="0" smtClean="0"/>
              <a:t> را به طور جداگانه مدل‌سازی می‌کنیم و سپس آن‌را به صورت غیرهمجنس ترکیب کرده و ارزیابی می‌کنیم...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61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ابتدا هر سیک</a:t>
            </a:r>
            <a:r>
              <a:rPr lang="fa-IR" baseline="0" dirty="0" smtClean="0"/>
              <a:t> را به طور جداگانه مدل‌سازی می‌کنیم و سپس آن‌را به صورت غیرهمجنس ترکیب کرده و ارزیابی می‌کنیم...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56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71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- S and F are two absorbing states representing the successful output state and failure state</a:t>
            </a:r>
          </a:p>
          <a:p>
            <a:pPr algn="l" rtl="0"/>
            <a:r>
              <a:rPr lang="en-US" dirty="0" smtClean="0"/>
              <a:t>- The inner matrix M is a k x k matrix with only transient states, in which s1 is the entry state and </a:t>
            </a:r>
            <a:r>
              <a:rPr lang="en-US" dirty="0" err="1" smtClean="0"/>
              <a:t>sk</a:t>
            </a:r>
            <a:r>
              <a:rPr lang="en-US" dirty="0" smtClean="0"/>
              <a:t> is the exit state</a:t>
            </a:r>
          </a:p>
          <a:p>
            <a:pPr algn="l" rtl="0"/>
            <a:r>
              <a:rPr lang="en-US" dirty="0" smtClean="0"/>
              <a:t>- B1 and B2 are two vectors. All the entries of B1 are 0 except the final entry B1(k) with value R+ k , which is the probability that component(s) in the final exit state </a:t>
            </a:r>
            <a:r>
              <a:rPr lang="en-US" dirty="0" err="1" smtClean="0"/>
              <a:t>sk</a:t>
            </a:r>
            <a:r>
              <a:rPr lang="en-US" dirty="0" smtClean="0"/>
              <a:t> is(are) executed successfully. B2(k) is equal to 1 - B1(k)</a:t>
            </a:r>
          </a:p>
          <a:p>
            <a:pPr algn="l" rtl="0"/>
            <a:r>
              <a:rPr lang="en-US" dirty="0" smtClean="0"/>
              <a:t>- |1-M| is the determinant of matrix (1 - M), while |E| is the determinant of the remaining matrix excluding the last row and the first column of (1 - 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45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System architecture is classified into architectural styles to describe different component interactions and intercommunications. The reliability of a component is either measured by traditional approaches or through the inter-component dependency approach proposed by Hamlet et al. (2001). Transition probabilities are observed from an operational profile if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07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07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25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90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13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is the total number of states</a:t>
            </a:r>
            <a:b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40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080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76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28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64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933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5941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1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57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805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Step 1 Notes:</a:t>
            </a:r>
          </a:p>
          <a:p>
            <a:pPr algn="l" rtl="0"/>
            <a:r>
              <a:rPr lang="en-US" dirty="0" smtClean="0"/>
              <a:t>The architectural styles can be characterized from the observations of the interactions among components. In a heterogeneous architecture system, a component may belong to more than one style.</a:t>
            </a:r>
          </a:p>
          <a:p>
            <a:pPr algn="l" rtl="0"/>
            <a:r>
              <a:rPr lang="en-US" dirty="0" smtClean="0"/>
              <a:t>Step 2 Notes:</a:t>
            </a:r>
          </a:p>
          <a:p>
            <a:pPr algn="l" rtl="0"/>
            <a:r>
              <a:rPr lang="en-US" dirty="0" smtClean="0"/>
              <a:t>The transformation can be either a one-to-one mapping or a many</a:t>
            </a:r>
            <a:r>
              <a:rPr lang="en-US" baseline="0" dirty="0" smtClean="0"/>
              <a:t>-</a:t>
            </a:r>
            <a:r>
              <a:rPr lang="en-US" dirty="0" smtClean="0"/>
              <a:t>to-one mapping, depending on the characteristics of the components interactions.</a:t>
            </a:r>
          </a:p>
          <a:p>
            <a:pPr algn="l" rtl="0"/>
            <a:r>
              <a:rPr lang="en-US" dirty="0" smtClean="0"/>
              <a:t>Step</a:t>
            </a:r>
            <a:r>
              <a:rPr lang="en-US" baseline="0" dirty="0" smtClean="0"/>
              <a:t> 3 Notes:</a:t>
            </a:r>
          </a:p>
          <a:p>
            <a:pPr algn="l" rtl="0"/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b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 incorporates all of the individual state models to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 a global state model. The global state model encompasses the interrelationships of the state models, based on the composed architectural styles.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265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762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960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311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60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423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285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619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101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280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217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522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175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405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645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154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714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117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141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In mathematics, a </a:t>
            </a:r>
            <a:r>
              <a:rPr lang="en-US" b="1" dirty="0" smtClean="0"/>
              <a:t>stochastic matrix </a:t>
            </a:r>
            <a:r>
              <a:rPr lang="en-US" dirty="0" smtClean="0"/>
              <a:t>(also termed probability matrix, transition matrix,[1] substitution matrix, or Markov matrix) is a matrix used to describe the transitions of a Markov chain.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B0F52-BBB6-4CFB-BEAA-7AE7280729C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13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37BF69AF-0EF6-4C8F-BE98-418A03598375}" type="datetime1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87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87E3-DD00-45E3-93BD-97007FA105EA}" type="datetime1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5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602AA1EF-13B3-49D6-B8CB-74726D098841}" type="datetime1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17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EC85-1953-4C8D-9DB5-31FA158B36AF}" type="datetime1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622C-D61B-4B60-8F72-D8AFDC2FE647}" type="datetime1">
              <a:rPr lang="en-US" smtClean="0"/>
              <a:t>6/21/2016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26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0FA8E-6C96-495F-8F11-45F8AA0278DE}" type="datetime1">
              <a:rPr lang="en-US" smtClean="0"/>
              <a:t>6/21/2016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8343279" y="153930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/46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599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25F8-2500-443F-923F-E1F5A9445D85}" type="datetime1">
              <a:rPr lang="en-US" smtClean="0"/>
              <a:t>6/21/2016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2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42FA-BE94-4C35-AEA6-F4AFD8278D74}" type="datetime1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1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CD859-4F86-4FB0-9F6E-D799713A5912}" type="datetime1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D74DA-9E34-4C4B-B623-87B986CA6404}" type="datetime1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7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0555-99CD-4A27-B028-89152897C0B0}" type="datetime1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87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576B5-F1B6-4491-AE9D-FBBFF07B4DC5}" type="datetime1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0935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932B-F40E-46A3-86E2-16279FBF2C30}" type="datetime1">
              <a:rPr lang="en-US" smtClean="0"/>
              <a:t>6/21/2016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26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4DCEE-2AE7-4830-A524-FE1E15EE688B}" type="datetime1">
              <a:rPr lang="en-US" smtClean="0"/>
              <a:t>6/21/2016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01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42146-8EF0-425B-BDC3-98B2284DE7A6}" type="datetime1">
              <a:rPr lang="en-US" smtClean="0"/>
              <a:t>6/21/2016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87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68B0-DC6D-41FA-8ECB-9F355FE400EE}" type="datetime1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92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FEC90566-D178-4782-8CB8-07C468D5CD7A}" type="datetime1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12829BBD-58F9-42B3-A597-A27047EAE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93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273051" y="683683"/>
            <a:ext cx="6489700" cy="698500"/>
          </a:xfrm>
          <a:prstGeom prst="rect">
            <a:avLst/>
          </a:prstGeom>
        </p:spPr>
        <p:txBody>
          <a:bodyPr vert="horz"/>
          <a:lstStyle>
            <a:lvl1pPr algn="l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7"/>
          <p:cNvSpPr>
            <a:spLocks noGrp="1"/>
          </p:cNvSpPr>
          <p:nvPr>
            <p:ph type="body" sz="quarter" idx="25" hasCustomPrompt="1"/>
          </p:nvPr>
        </p:nvSpPr>
        <p:spPr>
          <a:xfrm>
            <a:off x="273051" y="1253459"/>
            <a:ext cx="6489700" cy="381065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74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 userDrawn="1"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8966B-F019-4EFE-BB5F-AE118A274909}" type="datetime1">
              <a:rPr lang="en-US" smtClean="0"/>
              <a:t>6/21/2016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29BBD-58F9-42B3-A597-A27047EAEB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8484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0" name="Text Placeholder 32"/>
          <p:cNvSpPr txBox="1">
            <a:spLocks/>
          </p:cNvSpPr>
          <p:nvPr/>
        </p:nvSpPr>
        <p:spPr>
          <a:xfrm>
            <a:off x="1852585" y="5942124"/>
            <a:ext cx="5570393" cy="5831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20000"/>
              </a:spcBef>
              <a:buNone/>
              <a:defRPr/>
            </a:pPr>
            <a:endParaRPr lang="en-US" sz="82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2392" name="Group 2391"/>
          <p:cNvGrpSpPr/>
          <p:nvPr/>
        </p:nvGrpSpPr>
        <p:grpSpPr>
          <a:xfrm>
            <a:off x="-68667" y="2532906"/>
            <a:ext cx="3531155" cy="4716597"/>
            <a:chOff x="1966622" y="1579564"/>
            <a:chExt cx="4202561" cy="5613400"/>
          </a:xfrm>
        </p:grpSpPr>
        <p:sp>
          <p:nvSpPr>
            <p:cNvPr id="2393" name="Freeform 5"/>
            <p:cNvSpPr>
              <a:spLocks/>
            </p:cNvSpPr>
            <p:nvPr/>
          </p:nvSpPr>
          <p:spPr bwMode="auto">
            <a:xfrm rot="1272992">
              <a:off x="2640170" y="1579564"/>
              <a:ext cx="3529013" cy="5613400"/>
            </a:xfrm>
            <a:custGeom>
              <a:avLst/>
              <a:gdLst>
                <a:gd name="T0" fmla="*/ 327 w 352"/>
                <a:gd name="T1" fmla="*/ 0 h 561"/>
                <a:gd name="T2" fmla="*/ 75 w 352"/>
                <a:gd name="T3" fmla="*/ 364 h 561"/>
                <a:gd name="T4" fmla="*/ 51 w 352"/>
                <a:gd name="T5" fmla="*/ 348 h 561"/>
                <a:gd name="T6" fmla="*/ 63 w 352"/>
                <a:gd name="T7" fmla="*/ 310 h 561"/>
                <a:gd name="T8" fmla="*/ 0 w 352"/>
                <a:gd name="T9" fmla="*/ 244 h 561"/>
                <a:gd name="T10" fmla="*/ 0 w 352"/>
                <a:gd name="T11" fmla="*/ 561 h 561"/>
                <a:gd name="T12" fmla="*/ 216 w 352"/>
                <a:gd name="T13" fmla="*/ 561 h 561"/>
                <a:gd name="T14" fmla="*/ 258 w 352"/>
                <a:gd name="T15" fmla="*/ 512 h 561"/>
                <a:gd name="T16" fmla="*/ 263 w 352"/>
                <a:gd name="T17" fmla="*/ 513 h 561"/>
                <a:gd name="T18" fmla="*/ 322 w 352"/>
                <a:gd name="T19" fmla="*/ 453 h 561"/>
                <a:gd name="T20" fmla="*/ 263 w 352"/>
                <a:gd name="T21" fmla="*/ 394 h 561"/>
                <a:gd name="T22" fmla="*/ 217 w 352"/>
                <a:gd name="T23" fmla="*/ 416 h 561"/>
                <a:gd name="T24" fmla="*/ 181 w 352"/>
                <a:gd name="T25" fmla="*/ 408 h 561"/>
                <a:gd name="T26" fmla="*/ 151 w 352"/>
                <a:gd name="T27" fmla="*/ 414 h 561"/>
                <a:gd name="T28" fmla="*/ 352 w 352"/>
                <a:gd name="T29" fmla="*/ 14 h 561"/>
                <a:gd name="T30" fmla="*/ 327 w 352"/>
                <a:gd name="T3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561">
                  <a:moveTo>
                    <a:pt x="327" y="0"/>
                  </a:moveTo>
                  <a:cubicBezTo>
                    <a:pt x="257" y="125"/>
                    <a:pt x="176" y="254"/>
                    <a:pt x="75" y="364"/>
                  </a:cubicBezTo>
                  <a:cubicBezTo>
                    <a:pt x="69" y="356"/>
                    <a:pt x="61" y="351"/>
                    <a:pt x="51" y="348"/>
                  </a:cubicBezTo>
                  <a:cubicBezTo>
                    <a:pt x="58" y="338"/>
                    <a:pt x="63" y="324"/>
                    <a:pt x="63" y="310"/>
                  </a:cubicBezTo>
                  <a:cubicBezTo>
                    <a:pt x="63" y="275"/>
                    <a:pt x="35" y="246"/>
                    <a:pt x="0" y="244"/>
                  </a:cubicBezTo>
                  <a:cubicBezTo>
                    <a:pt x="0" y="561"/>
                    <a:pt x="0" y="561"/>
                    <a:pt x="0" y="561"/>
                  </a:cubicBezTo>
                  <a:cubicBezTo>
                    <a:pt x="216" y="561"/>
                    <a:pt x="216" y="561"/>
                    <a:pt x="216" y="561"/>
                  </a:cubicBezTo>
                  <a:cubicBezTo>
                    <a:pt x="236" y="551"/>
                    <a:pt x="251" y="534"/>
                    <a:pt x="258" y="512"/>
                  </a:cubicBezTo>
                  <a:cubicBezTo>
                    <a:pt x="260" y="513"/>
                    <a:pt x="261" y="513"/>
                    <a:pt x="263" y="513"/>
                  </a:cubicBezTo>
                  <a:cubicBezTo>
                    <a:pt x="296" y="513"/>
                    <a:pt x="322" y="486"/>
                    <a:pt x="322" y="453"/>
                  </a:cubicBezTo>
                  <a:cubicBezTo>
                    <a:pt x="322" y="420"/>
                    <a:pt x="296" y="394"/>
                    <a:pt x="263" y="394"/>
                  </a:cubicBezTo>
                  <a:cubicBezTo>
                    <a:pt x="244" y="394"/>
                    <a:pt x="228" y="402"/>
                    <a:pt x="217" y="416"/>
                  </a:cubicBezTo>
                  <a:cubicBezTo>
                    <a:pt x="206" y="411"/>
                    <a:pt x="194" y="408"/>
                    <a:pt x="181" y="408"/>
                  </a:cubicBezTo>
                  <a:cubicBezTo>
                    <a:pt x="170" y="408"/>
                    <a:pt x="160" y="410"/>
                    <a:pt x="151" y="414"/>
                  </a:cubicBezTo>
                  <a:cubicBezTo>
                    <a:pt x="199" y="270"/>
                    <a:pt x="275" y="137"/>
                    <a:pt x="352" y="14"/>
                  </a:cubicBezTo>
                  <a:cubicBezTo>
                    <a:pt x="344" y="10"/>
                    <a:pt x="336" y="5"/>
                    <a:pt x="32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4" name="Freeform 7"/>
            <p:cNvSpPr>
              <a:spLocks/>
            </p:cNvSpPr>
            <p:nvPr/>
          </p:nvSpPr>
          <p:spPr bwMode="auto">
            <a:xfrm rot="5400000">
              <a:off x="1459673" y="3045107"/>
              <a:ext cx="2076450" cy="890588"/>
            </a:xfrm>
            <a:custGeom>
              <a:avLst/>
              <a:gdLst>
                <a:gd name="T0" fmla="*/ 0 w 207"/>
                <a:gd name="T1" fmla="*/ 89 h 89"/>
                <a:gd name="T2" fmla="*/ 207 w 207"/>
                <a:gd name="T3" fmla="*/ 89 h 89"/>
                <a:gd name="T4" fmla="*/ 103 w 207"/>
                <a:gd name="T5" fmla="*/ 0 h 89"/>
                <a:gd name="T6" fmla="*/ 0 w 207"/>
                <a:gd name="T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9">
                  <a:moveTo>
                    <a:pt x="0" y="89"/>
                  </a:moveTo>
                  <a:cubicBezTo>
                    <a:pt x="207" y="89"/>
                    <a:pt x="207" y="89"/>
                    <a:pt x="207" y="89"/>
                  </a:cubicBezTo>
                  <a:cubicBezTo>
                    <a:pt x="199" y="39"/>
                    <a:pt x="156" y="0"/>
                    <a:pt x="103" y="0"/>
                  </a:cubicBezTo>
                  <a:cubicBezTo>
                    <a:pt x="51" y="0"/>
                    <a:pt x="8" y="39"/>
                    <a:pt x="0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5" name="Oval 8"/>
            <p:cNvSpPr>
              <a:spLocks noChangeArrowheads="1"/>
            </p:cNvSpPr>
            <p:nvPr/>
          </p:nvSpPr>
          <p:spPr bwMode="auto">
            <a:xfrm>
              <a:off x="1966622" y="5926615"/>
              <a:ext cx="1182631" cy="11807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6" name="Freeform 7"/>
            <p:cNvSpPr>
              <a:spLocks/>
            </p:cNvSpPr>
            <p:nvPr/>
          </p:nvSpPr>
          <p:spPr bwMode="auto">
            <a:xfrm rot="5400000">
              <a:off x="1459673" y="4418295"/>
              <a:ext cx="2076450" cy="890588"/>
            </a:xfrm>
            <a:custGeom>
              <a:avLst/>
              <a:gdLst>
                <a:gd name="T0" fmla="*/ 0 w 207"/>
                <a:gd name="T1" fmla="*/ 89 h 89"/>
                <a:gd name="T2" fmla="*/ 207 w 207"/>
                <a:gd name="T3" fmla="*/ 89 h 89"/>
                <a:gd name="T4" fmla="*/ 103 w 207"/>
                <a:gd name="T5" fmla="*/ 0 h 89"/>
                <a:gd name="T6" fmla="*/ 0 w 207"/>
                <a:gd name="T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9">
                  <a:moveTo>
                    <a:pt x="0" y="89"/>
                  </a:moveTo>
                  <a:cubicBezTo>
                    <a:pt x="207" y="89"/>
                    <a:pt x="207" y="89"/>
                    <a:pt x="207" y="89"/>
                  </a:cubicBezTo>
                  <a:cubicBezTo>
                    <a:pt x="199" y="39"/>
                    <a:pt x="156" y="0"/>
                    <a:pt x="103" y="0"/>
                  </a:cubicBezTo>
                  <a:cubicBezTo>
                    <a:pt x="51" y="0"/>
                    <a:pt x="8" y="39"/>
                    <a:pt x="0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397" name="Group 2396"/>
          <p:cNvGrpSpPr/>
          <p:nvPr/>
        </p:nvGrpSpPr>
        <p:grpSpPr>
          <a:xfrm rot="1096485">
            <a:off x="3877436" y="2479424"/>
            <a:ext cx="1227535" cy="1740694"/>
            <a:chOff x="4276725" y="1611313"/>
            <a:chExt cx="1636713" cy="2320925"/>
          </a:xfrm>
        </p:grpSpPr>
        <p:sp>
          <p:nvSpPr>
            <p:cNvPr id="2398" name="Freeform 12"/>
            <p:cNvSpPr>
              <a:spLocks/>
            </p:cNvSpPr>
            <p:nvPr/>
          </p:nvSpPr>
          <p:spPr bwMode="auto">
            <a:xfrm>
              <a:off x="5657850" y="2300288"/>
              <a:ext cx="212725" cy="149225"/>
            </a:xfrm>
            <a:custGeom>
              <a:avLst/>
              <a:gdLst>
                <a:gd name="T0" fmla="*/ 8 w 34"/>
                <a:gd name="T1" fmla="*/ 23 h 24"/>
                <a:gd name="T2" fmla="*/ 1 w 34"/>
                <a:gd name="T3" fmla="*/ 21 h 24"/>
                <a:gd name="T4" fmla="*/ 1 w 34"/>
                <a:gd name="T5" fmla="*/ 21 h 24"/>
                <a:gd name="T6" fmla="*/ 3 w 34"/>
                <a:gd name="T7" fmla="*/ 14 h 24"/>
                <a:gd name="T8" fmla="*/ 27 w 34"/>
                <a:gd name="T9" fmla="*/ 1 h 24"/>
                <a:gd name="T10" fmla="*/ 33 w 34"/>
                <a:gd name="T11" fmla="*/ 3 h 24"/>
                <a:gd name="T12" fmla="*/ 33 w 34"/>
                <a:gd name="T13" fmla="*/ 3 h 24"/>
                <a:gd name="T14" fmla="*/ 31 w 34"/>
                <a:gd name="T15" fmla="*/ 10 h 24"/>
                <a:gd name="T16" fmla="*/ 8 w 34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4">
                  <a:moveTo>
                    <a:pt x="8" y="23"/>
                  </a:moveTo>
                  <a:cubicBezTo>
                    <a:pt x="6" y="24"/>
                    <a:pt x="3" y="23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8"/>
                    <a:pt x="1" y="15"/>
                    <a:pt x="3" y="1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2" y="1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5"/>
                    <a:pt x="33" y="8"/>
                    <a:pt x="31" y="10"/>
                  </a:cubicBezTo>
                  <a:lnTo>
                    <a:pt x="8" y="23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9" name="Freeform 13"/>
            <p:cNvSpPr>
              <a:spLocks/>
            </p:cNvSpPr>
            <p:nvPr/>
          </p:nvSpPr>
          <p:spPr bwMode="auto">
            <a:xfrm>
              <a:off x="5657850" y="2300288"/>
              <a:ext cx="212725" cy="149225"/>
            </a:xfrm>
            <a:custGeom>
              <a:avLst/>
              <a:gdLst>
                <a:gd name="T0" fmla="*/ 8 w 34"/>
                <a:gd name="T1" fmla="*/ 23 h 24"/>
                <a:gd name="T2" fmla="*/ 1 w 34"/>
                <a:gd name="T3" fmla="*/ 21 h 24"/>
                <a:gd name="T4" fmla="*/ 1 w 34"/>
                <a:gd name="T5" fmla="*/ 21 h 24"/>
                <a:gd name="T6" fmla="*/ 3 w 34"/>
                <a:gd name="T7" fmla="*/ 14 h 24"/>
                <a:gd name="T8" fmla="*/ 27 w 34"/>
                <a:gd name="T9" fmla="*/ 1 h 24"/>
                <a:gd name="T10" fmla="*/ 33 w 34"/>
                <a:gd name="T11" fmla="*/ 3 h 24"/>
                <a:gd name="T12" fmla="*/ 33 w 34"/>
                <a:gd name="T13" fmla="*/ 3 h 24"/>
                <a:gd name="T14" fmla="*/ 31 w 34"/>
                <a:gd name="T15" fmla="*/ 10 h 24"/>
                <a:gd name="T16" fmla="*/ 8 w 34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4">
                  <a:moveTo>
                    <a:pt x="8" y="23"/>
                  </a:moveTo>
                  <a:cubicBezTo>
                    <a:pt x="6" y="24"/>
                    <a:pt x="3" y="23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8"/>
                    <a:pt x="1" y="15"/>
                    <a:pt x="3" y="1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2" y="1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5"/>
                    <a:pt x="33" y="8"/>
                    <a:pt x="31" y="10"/>
                  </a:cubicBezTo>
                  <a:lnTo>
                    <a:pt x="8" y="23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0" name="Freeform 14"/>
            <p:cNvSpPr>
              <a:spLocks/>
            </p:cNvSpPr>
            <p:nvPr/>
          </p:nvSpPr>
          <p:spPr bwMode="auto">
            <a:xfrm>
              <a:off x="5702300" y="2343151"/>
              <a:ext cx="211138" cy="149225"/>
            </a:xfrm>
            <a:custGeom>
              <a:avLst/>
              <a:gdLst>
                <a:gd name="T0" fmla="*/ 8 w 34"/>
                <a:gd name="T1" fmla="*/ 23 h 24"/>
                <a:gd name="T2" fmla="*/ 1 w 34"/>
                <a:gd name="T3" fmla="*/ 21 h 24"/>
                <a:gd name="T4" fmla="*/ 1 w 34"/>
                <a:gd name="T5" fmla="*/ 21 h 24"/>
                <a:gd name="T6" fmla="*/ 3 w 34"/>
                <a:gd name="T7" fmla="*/ 14 h 24"/>
                <a:gd name="T8" fmla="*/ 26 w 34"/>
                <a:gd name="T9" fmla="*/ 1 h 24"/>
                <a:gd name="T10" fmla="*/ 33 w 34"/>
                <a:gd name="T11" fmla="*/ 3 h 24"/>
                <a:gd name="T12" fmla="*/ 33 w 34"/>
                <a:gd name="T13" fmla="*/ 3 h 24"/>
                <a:gd name="T14" fmla="*/ 31 w 34"/>
                <a:gd name="T15" fmla="*/ 10 h 24"/>
                <a:gd name="T16" fmla="*/ 8 w 34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4">
                  <a:moveTo>
                    <a:pt x="8" y="23"/>
                  </a:moveTo>
                  <a:cubicBezTo>
                    <a:pt x="6" y="24"/>
                    <a:pt x="3" y="23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8"/>
                    <a:pt x="1" y="16"/>
                    <a:pt x="3" y="1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9" y="0"/>
                    <a:pt x="32" y="1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5"/>
                    <a:pt x="33" y="8"/>
                    <a:pt x="31" y="10"/>
                  </a:cubicBezTo>
                  <a:lnTo>
                    <a:pt x="8" y="23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1" name="Freeform 15"/>
            <p:cNvSpPr>
              <a:spLocks/>
            </p:cNvSpPr>
            <p:nvPr/>
          </p:nvSpPr>
          <p:spPr bwMode="auto">
            <a:xfrm>
              <a:off x="5702300" y="2411413"/>
              <a:ext cx="211138" cy="149225"/>
            </a:xfrm>
            <a:custGeom>
              <a:avLst/>
              <a:gdLst>
                <a:gd name="T0" fmla="*/ 8 w 34"/>
                <a:gd name="T1" fmla="*/ 22 h 24"/>
                <a:gd name="T2" fmla="*/ 2 w 34"/>
                <a:gd name="T3" fmla="*/ 21 h 24"/>
                <a:gd name="T4" fmla="*/ 2 w 34"/>
                <a:gd name="T5" fmla="*/ 21 h 24"/>
                <a:gd name="T6" fmla="*/ 3 w 34"/>
                <a:gd name="T7" fmla="*/ 14 h 24"/>
                <a:gd name="T8" fmla="*/ 27 w 34"/>
                <a:gd name="T9" fmla="*/ 1 h 24"/>
                <a:gd name="T10" fmla="*/ 33 w 34"/>
                <a:gd name="T11" fmla="*/ 3 h 24"/>
                <a:gd name="T12" fmla="*/ 33 w 34"/>
                <a:gd name="T13" fmla="*/ 3 h 24"/>
                <a:gd name="T14" fmla="*/ 31 w 34"/>
                <a:gd name="T15" fmla="*/ 9 h 24"/>
                <a:gd name="T16" fmla="*/ 8 w 34"/>
                <a:gd name="T17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4">
                  <a:moveTo>
                    <a:pt x="8" y="22"/>
                  </a:moveTo>
                  <a:cubicBezTo>
                    <a:pt x="6" y="24"/>
                    <a:pt x="3" y="23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18"/>
                    <a:pt x="1" y="15"/>
                    <a:pt x="3" y="1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2" y="1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5"/>
                    <a:pt x="34" y="8"/>
                    <a:pt x="31" y="9"/>
                  </a:cubicBezTo>
                  <a:lnTo>
                    <a:pt x="8" y="22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2" name="Freeform 16"/>
            <p:cNvSpPr>
              <a:spLocks/>
            </p:cNvSpPr>
            <p:nvPr/>
          </p:nvSpPr>
          <p:spPr bwMode="auto">
            <a:xfrm>
              <a:off x="5621338" y="2362201"/>
              <a:ext cx="198438" cy="204788"/>
            </a:xfrm>
            <a:custGeom>
              <a:avLst/>
              <a:gdLst>
                <a:gd name="T0" fmla="*/ 9 w 32"/>
                <a:gd name="T1" fmla="*/ 4 h 33"/>
                <a:gd name="T2" fmla="*/ 4 w 32"/>
                <a:gd name="T3" fmla="*/ 24 h 33"/>
                <a:gd name="T4" fmla="*/ 23 w 32"/>
                <a:gd name="T5" fmla="*/ 29 h 33"/>
                <a:gd name="T6" fmla="*/ 29 w 32"/>
                <a:gd name="T7" fmla="*/ 10 h 33"/>
                <a:gd name="T8" fmla="*/ 9 w 32"/>
                <a:gd name="T9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9" y="4"/>
                  </a:moveTo>
                  <a:cubicBezTo>
                    <a:pt x="2" y="8"/>
                    <a:pt x="0" y="17"/>
                    <a:pt x="4" y="24"/>
                  </a:cubicBezTo>
                  <a:cubicBezTo>
                    <a:pt x="7" y="31"/>
                    <a:pt x="16" y="33"/>
                    <a:pt x="23" y="29"/>
                  </a:cubicBezTo>
                  <a:cubicBezTo>
                    <a:pt x="30" y="25"/>
                    <a:pt x="32" y="17"/>
                    <a:pt x="29" y="10"/>
                  </a:cubicBezTo>
                  <a:cubicBezTo>
                    <a:pt x="25" y="3"/>
                    <a:pt x="16" y="0"/>
                    <a:pt x="9" y="4"/>
                  </a:cubicBezTo>
                  <a:close/>
                </a:path>
              </a:pathLst>
            </a:custGeom>
            <a:solidFill>
              <a:srgbClr val="E0A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3" name="Freeform 17"/>
            <p:cNvSpPr>
              <a:spLocks/>
            </p:cNvSpPr>
            <p:nvPr/>
          </p:nvSpPr>
          <p:spPr bwMode="auto">
            <a:xfrm>
              <a:off x="5627688" y="2386013"/>
              <a:ext cx="117475" cy="142875"/>
            </a:xfrm>
            <a:custGeom>
              <a:avLst/>
              <a:gdLst>
                <a:gd name="T0" fmla="*/ 9 w 19"/>
                <a:gd name="T1" fmla="*/ 1 h 23"/>
                <a:gd name="T2" fmla="*/ 6 w 19"/>
                <a:gd name="T3" fmla="*/ 0 h 23"/>
                <a:gd name="T4" fmla="*/ 4 w 19"/>
                <a:gd name="T5" fmla="*/ 3 h 23"/>
                <a:gd name="T6" fmla="*/ 10 w 19"/>
                <a:gd name="T7" fmla="*/ 22 h 23"/>
                <a:gd name="T8" fmla="*/ 13 w 19"/>
                <a:gd name="T9" fmla="*/ 23 h 23"/>
                <a:gd name="T10" fmla="*/ 15 w 19"/>
                <a:gd name="T11" fmla="*/ 20 h 23"/>
                <a:gd name="T12" fmla="*/ 9 w 19"/>
                <a:gd name="T1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">
                  <a:moveTo>
                    <a:pt x="9" y="1"/>
                  </a:moveTo>
                  <a:cubicBezTo>
                    <a:pt x="8" y="0"/>
                    <a:pt x="7" y="0"/>
                    <a:pt x="6" y="0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0" y="10"/>
                    <a:pt x="3" y="18"/>
                    <a:pt x="10" y="22"/>
                  </a:cubicBezTo>
                  <a:cubicBezTo>
                    <a:pt x="11" y="23"/>
                    <a:pt x="12" y="23"/>
                    <a:pt x="13" y="23"/>
                  </a:cubicBezTo>
                  <a:cubicBezTo>
                    <a:pt x="13" y="22"/>
                    <a:pt x="14" y="22"/>
                    <a:pt x="15" y="20"/>
                  </a:cubicBezTo>
                  <a:cubicBezTo>
                    <a:pt x="19" y="13"/>
                    <a:pt x="16" y="5"/>
                    <a:pt x="9" y="1"/>
                  </a:cubicBez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4" name="Freeform 18"/>
            <p:cNvSpPr>
              <a:spLocks/>
            </p:cNvSpPr>
            <p:nvPr/>
          </p:nvSpPr>
          <p:spPr bwMode="auto">
            <a:xfrm>
              <a:off x="5657850" y="2330451"/>
              <a:ext cx="68263" cy="80963"/>
            </a:xfrm>
            <a:custGeom>
              <a:avLst/>
              <a:gdLst>
                <a:gd name="T0" fmla="*/ 7 w 11"/>
                <a:gd name="T1" fmla="*/ 13 h 13"/>
                <a:gd name="T2" fmla="*/ 10 w 11"/>
                <a:gd name="T3" fmla="*/ 6 h 13"/>
                <a:gd name="T4" fmla="*/ 9 w 11"/>
                <a:gd name="T5" fmla="*/ 1 h 13"/>
                <a:gd name="T6" fmla="*/ 4 w 11"/>
                <a:gd name="T7" fmla="*/ 2 h 13"/>
                <a:gd name="T8" fmla="*/ 0 w 11"/>
                <a:gd name="T9" fmla="*/ 11 h 13"/>
                <a:gd name="T10" fmla="*/ 7 w 11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7" y="13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1" y="4"/>
                    <a:pt x="11" y="2"/>
                    <a:pt x="9" y="1"/>
                  </a:cubicBezTo>
                  <a:cubicBezTo>
                    <a:pt x="7" y="0"/>
                    <a:pt x="5" y="1"/>
                    <a:pt x="4" y="2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7" y="13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5" name="Freeform 19"/>
            <p:cNvSpPr>
              <a:spLocks/>
            </p:cNvSpPr>
            <p:nvPr/>
          </p:nvSpPr>
          <p:spPr bwMode="auto">
            <a:xfrm>
              <a:off x="5035550" y="2343151"/>
              <a:ext cx="685800" cy="334963"/>
            </a:xfrm>
            <a:custGeom>
              <a:avLst/>
              <a:gdLst>
                <a:gd name="T0" fmla="*/ 26 w 110"/>
                <a:gd name="T1" fmla="*/ 5 h 54"/>
                <a:gd name="T2" fmla="*/ 5 w 110"/>
                <a:gd name="T3" fmla="*/ 7 h 54"/>
                <a:gd name="T4" fmla="*/ 8 w 110"/>
                <a:gd name="T5" fmla="*/ 28 h 54"/>
                <a:gd name="T6" fmla="*/ 110 w 110"/>
                <a:gd name="T7" fmla="*/ 36 h 54"/>
                <a:gd name="T8" fmla="*/ 96 w 110"/>
                <a:gd name="T9" fmla="*/ 10 h 54"/>
                <a:gd name="T10" fmla="*/ 26 w 110"/>
                <a:gd name="T11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54">
                  <a:moveTo>
                    <a:pt x="26" y="5"/>
                  </a:moveTo>
                  <a:cubicBezTo>
                    <a:pt x="20" y="0"/>
                    <a:pt x="10" y="1"/>
                    <a:pt x="5" y="7"/>
                  </a:cubicBezTo>
                  <a:cubicBezTo>
                    <a:pt x="0" y="14"/>
                    <a:pt x="1" y="23"/>
                    <a:pt x="8" y="28"/>
                  </a:cubicBezTo>
                  <a:cubicBezTo>
                    <a:pt x="38" y="51"/>
                    <a:pt x="78" y="54"/>
                    <a:pt x="110" y="36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74" y="22"/>
                    <a:pt x="46" y="20"/>
                    <a:pt x="26" y="5"/>
                  </a:cubicBezTo>
                  <a:close/>
                </a:path>
              </a:pathLst>
            </a:custGeom>
            <a:solidFill>
              <a:srgbClr val="4513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6" name="Freeform 20"/>
            <p:cNvSpPr>
              <a:spLocks/>
            </p:cNvSpPr>
            <p:nvPr/>
          </p:nvSpPr>
          <p:spPr bwMode="auto">
            <a:xfrm>
              <a:off x="5067300" y="2343151"/>
              <a:ext cx="609600" cy="260350"/>
            </a:xfrm>
            <a:custGeom>
              <a:avLst/>
              <a:gdLst>
                <a:gd name="T0" fmla="*/ 21 w 98"/>
                <a:gd name="T1" fmla="*/ 5 h 42"/>
                <a:gd name="T2" fmla="*/ 0 w 98"/>
                <a:gd name="T3" fmla="*/ 7 h 42"/>
                <a:gd name="T4" fmla="*/ 98 w 98"/>
                <a:gd name="T5" fmla="*/ 23 h 42"/>
                <a:gd name="T6" fmla="*/ 91 w 98"/>
                <a:gd name="T7" fmla="*/ 10 h 42"/>
                <a:gd name="T8" fmla="*/ 21 w 98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42">
                  <a:moveTo>
                    <a:pt x="21" y="5"/>
                  </a:moveTo>
                  <a:cubicBezTo>
                    <a:pt x="15" y="0"/>
                    <a:pt x="5" y="1"/>
                    <a:pt x="0" y="7"/>
                  </a:cubicBezTo>
                  <a:cubicBezTo>
                    <a:pt x="25" y="34"/>
                    <a:pt x="65" y="42"/>
                    <a:pt x="98" y="23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69" y="22"/>
                    <a:pt x="41" y="20"/>
                    <a:pt x="21" y="5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7" name="Freeform 21"/>
            <p:cNvSpPr>
              <a:spLocks/>
            </p:cNvSpPr>
            <p:nvPr/>
          </p:nvSpPr>
          <p:spPr bwMode="auto">
            <a:xfrm>
              <a:off x="5334000" y="3113088"/>
              <a:ext cx="69850" cy="80963"/>
            </a:xfrm>
            <a:custGeom>
              <a:avLst/>
              <a:gdLst>
                <a:gd name="T0" fmla="*/ 6 w 11"/>
                <a:gd name="T1" fmla="*/ 12 h 13"/>
                <a:gd name="T2" fmla="*/ 2 w 11"/>
                <a:gd name="T3" fmla="*/ 13 h 13"/>
                <a:gd name="T4" fmla="*/ 2 w 11"/>
                <a:gd name="T5" fmla="*/ 13 h 13"/>
                <a:gd name="T6" fmla="*/ 1 w 11"/>
                <a:gd name="T7" fmla="*/ 9 h 13"/>
                <a:gd name="T8" fmla="*/ 5 w 11"/>
                <a:gd name="T9" fmla="*/ 2 h 13"/>
                <a:gd name="T10" fmla="*/ 9 w 11"/>
                <a:gd name="T11" fmla="*/ 1 h 13"/>
                <a:gd name="T12" fmla="*/ 9 w 11"/>
                <a:gd name="T13" fmla="*/ 1 h 13"/>
                <a:gd name="T14" fmla="*/ 10 w 11"/>
                <a:gd name="T15" fmla="*/ 5 h 13"/>
                <a:gd name="T16" fmla="*/ 6 w 11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3">
                  <a:moveTo>
                    <a:pt x="6" y="12"/>
                  </a:moveTo>
                  <a:cubicBezTo>
                    <a:pt x="5" y="13"/>
                    <a:pt x="3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2"/>
                    <a:pt x="11" y="4"/>
                    <a:pt x="10" y="5"/>
                  </a:cubicBezTo>
                  <a:lnTo>
                    <a:pt x="6" y="12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8" name="Freeform 22"/>
            <p:cNvSpPr>
              <a:spLocks/>
            </p:cNvSpPr>
            <p:nvPr/>
          </p:nvSpPr>
          <p:spPr bwMode="auto">
            <a:xfrm>
              <a:off x="4289425" y="3608388"/>
              <a:ext cx="161925" cy="323850"/>
            </a:xfrm>
            <a:custGeom>
              <a:avLst/>
              <a:gdLst>
                <a:gd name="T0" fmla="*/ 0 w 26"/>
                <a:gd name="T1" fmla="*/ 5 h 52"/>
                <a:gd name="T2" fmla="*/ 12 w 26"/>
                <a:gd name="T3" fmla="*/ 52 h 52"/>
                <a:gd name="T4" fmla="*/ 22 w 26"/>
                <a:gd name="T5" fmla="*/ 0 h 52"/>
                <a:gd name="T6" fmla="*/ 0 w 26"/>
                <a:gd name="T7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2">
                  <a:moveTo>
                    <a:pt x="0" y="5"/>
                  </a:moveTo>
                  <a:cubicBezTo>
                    <a:pt x="12" y="52"/>
                    <a:pt x="12" y="52"/>
                    <a:pt x="12" y="52"/>
                  </a:cubicBezTo>
                  <a:cubicBezTo>
                    <a:pt x="22" y="49"/>
                    <a:pt x="26" y="27"/>
                    <a:pt x="22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80C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9" name="Freeform 23"/>
            <p:cNvSpPr>
              <a:spLocks/>
            </p:cNvSpPr>
            <p:nvPr/>
          </p:nvSpPr>
          <p:spPr bwMode="auto">
            <a:xfrm>
              <a:off x="4302125" y="2895601"/>
              <a:ext cx="628650" cy="825500"/>
            </a:xfrm>
            <a:custGeom>
              <a:avLst/>
              <a:gdLst>
                <a:gd name="T0" fmla="*/ 278 w 396"/>
                <a:gd name="T1" fmla="*/ 0 h 520"/>
                <a:gd name="T2" fmla="*/ 0 w 396"/>
                <a:gd name="T3" fmla="*/ 449 h 520"/>
                <a:gd name="T4" fmla="*/ 121 w 396"/>
                <a:gd name="T5" fmla="*/ 520 h 520"/>
                <a:gd name="T6" fmla="*/ 396 w 396"/>
                <a:gd name="T7" fmla="*/ 70 h 520"/>
                <a:gd name="T8" fmla="*/ 278 w 396"/>
                <a:gd name="T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520">
                  <a:moveTo>
                    <a:pt x="278" y="0"/>
                  </a:moveTo>
                  <a:lnTo>
                    <a:pt x="0" y="449"/>
                  </a:lnTo>
                  <a:lnTo>
                    <a:pt x="121" y="520"/>
                  </a:lnTo>
                  <a:lnTo>
                    <a:pt x="396" y="70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0" name="Freeform 24"/>
            <p:cNvSpPr>
              <a:spLocks/>
            </p:cNvSpPr>
            <p:nvPr/>
          </p:nvSpPr>
          <p:spPr bwMode="auto">
            <a:xfrm>
              <a:off x="4302125" y="2895601"/>
              <a:ext cx="528638" cy="769938"/>
            </a:xfrm>
            <a:custGeom>
              <a:avLst/>
              <a:gdLst>
                <a:gd name="T0" fmla="*/ 278 w 333"/>
                <a:gd name="T1" fmla="*/ 0 h 485"/>
                <a:gd name="T2" fmla="*/ 0 w 333"/>
                <a:gd name="T3" fmla="*/ 449 h 485"/>
                <a:gd name="T4" fmla="*/ 59 w 333"/>
                <a:gd name="T5" fmla="*/ 485 h 485"/>
                <a:gd name="T6" fmla="*/ 333 w 333"/>
                <a:gd name="T7" fmla="*/ 31 h 485"/>
                <a:gd name="T8" fmla="*/ 278 w 333"/>
                <a:gd name="T9" fmla="*/ 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" h="485">
                  <a:moveTo>
                    <a:pt x="278" y="0"/>
                  </a:moveTo>
                  <a:lnTo>
                    <a:pt x="0" y="449"/>
                  </a:lnTo>
                  <a:lnTo>
                    <a:pt x="59" y="485"/>
                  </a:lnTo>
                  <a:lnTo>
                    <a:pt x="333" y="31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rgbClr val="4813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1" name="Freeform 25"/>
            <p:cNvSpPr>
              <a:spLocks/>
            </p:cNvSpPr>
            <p:nvPr/>
          </p:nvSpPr>
          <p:spPr bwMode="auto">
            <a:xfrm>
              <a:off x="4718050" y="2820988"/>
              <a:ext cx="274638" cy="204788"/>
            </a:xfrm>
            <a:custGeom>
              <a:avLst/>
              <a:gdLst>
                <a:gd name="T0" fmla="*/ 44 w 44"/>
                <a:gd name="T1" fmla="*/ 25 h 33"/>
                <a:gd name="T2" fmla="*/ 3 w 44"/>
                <a:gd name="T3" fmla="*/ 0 h 33"/>
                <a:gd name="T4" fmla="*/ 15 w 44"/>
                <a:gd name="T5" fmla="*/ 27 h 33"/>
                <a:gd name="T6" fmla="*/ 44 w 44"/>
                <a:gd name="T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3">
                  <a:moveTo>
                    <a:pt x="44" y="2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10"/>
                    <a:pt x="5" y="21"/>
                    <a:pt x="15" y="27"/>
                  </a:cubicBezTo>
                  <a:cubicBezTo>
                    <a:pt x="24" y="33"/>
                    <a:pt x="36" y="32"/>
                    <a:pt x="44" y="25"/>
                  </a:cubicBezTo>
                  <a:close/>
                </a:path>
              </a:pathLst>
            </a:custGeom>
            <a:solidFill>
              <a:srgbClr val="37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2" name="Freeform 26"/>
            <p:cNvSpPr>
              <a:spLocks/>
            </p:cNvSpPr>
            <p:nvPr/>
          </p:nvSpPr>
          <p:spPr bwMode="auto">
            <a:xfrm>
              <a:off x="5086350" y="2232026"/>
              <a:ext cx="317500" cy="303213"/>
            </a:xfrm>
            <a:custGeom>
              <a:avLst/>
              <a:gdLst>
                <a:gd name="T0" fmla="*/ 66 w 200"/>
                <a:gd name="T1" fmla="*/ 191 h 191"/>
                <a:gd name="T2" fmla="*/ 0 w 200"/>
                <a:gd name="T3" fmla="*/ 109 h 191"/>
                <a:gd name="T4" fmla="*/ 129 w 200"/>
                <a:gd name="T5" fmla="*/ 0 h 191"/>
                <a:gd name="T6" fmla="*/ 200 w 200"/>
                <a:gd name="T7" fmla="*/ 82 h 191"/>
                <a:gd name="T8" fmla="*/ 66 w 200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91">
                  <a:moveTo>
                    <a:pt x="66" y="191"/>
                  </a:moveTo>
                  <a:lnTo>
                    <a:pt x="0" y="109"/>
                  </a:lnTo>
                  <a:lnTo>
                    <a:pt x="129" y="0"/>
                  </a:lnTo>
                  <a:lnTo>
                    <a:pt x="200" y="82"/>
                  </a:lnTo>
                  <a:lnTo>
                    <a:pt x="66" y="191"/>
                  </a:lnTo>
                  <a:close/>
                </a:path>
              </a:pathLst>
            </a:custGeom>
            <a:solidFill>
              <a:srgbClr val="E0A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3" name="Freeform 27"/>
            <p:cNvSpPr>
              <a:spLocks/>
            </p:cNvSpPr>
            <p:nvPr/>
          </p:nvSpPr>
          <p:spPr bwMode="auto">
            <a:xfrm>
              <a:off x="4668838" y="2317751"/>
              <a:ext cx="622300" cy="757238"/>
            </a:xfrm>
            <a:custGeom>
              <a:avLst/>
              <a:gdLst>
                <a:gd name="T0" fmla="*/ 45 w 100"/>
                <a:gd name="T1" fmla="*/ 122 h 122"/>
                <a:gd name="T2" fmla="*/ 23 w 100"/>
                <a:gd name="T3" fmla="*/ 108 h 122"/>
                <a:gd name="T4" fmla="*/ 23 w 100"/>
                <a:gd name="T5" fmla="*/ 108 h 122"/>
                <a:gd name="T6" fmla="*/ 0 w 100"/>
                <a:gd name="T7" fmla="*/ 95 h 122"/>
                <a:gd name="T8" fmla="*/ 48 w 100"/>
                <a:gd name="T9" fmla="*/ 17 h 122"/>
                <a:gd name="T10" fmla="*/ 84 w 100"/>
                <a:gd name="T11" fmla="*/ 8 h 122"/>
                <a:gd name="T12" fmla="*/ 84 w 100"/>
                <a:gd name="T13" fmla="*/ 8 h 122"/>
                <a:gd name="T14" fmla="*/ 92 w 100"/>
                <a:gd name="T15" fmla="*/ 43 h 122"/>
                <a:gd name="T16" fmla="*/ 45 w 100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22">
                  <a:moveTo>
                    <a:pt x="45" y="122"/>
                  </a:moveTo>
                  <a:cubicBezTo>
                    <a:pt x="45" y="122"/>
                    <a:pt x="35" y="116"/>
                    <a:pt x="23" y="108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10" y="101"/>
                    <a:pt x="0" y="95"/>
                    <a:pt x="0" y="95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55" y="4"/>
                    <a:pt x="71" y="0"/>
                    <a:pt x="8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96" y="15"/>
                    <a:pt x="100" y="31"/>
                    <a:pt x="92" y="43"/>
                  </a:cubicBezTo>
                  <a:lnTo>
                    <a:pt x="45" y="122"/>
                  </a:lnTo>
                  <a:close/>
                </a:path>
              </a:pathLst>
            </a:custGeom>
            <a:solidFill>
              <a:srgbClr val="37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4" name="Freeform 28"/>
            <p:cNvSpPr>
              <a:spLocks/>
            </p:cNvSpPr>
            <p:nvPr/>
          </p:nvSpPr>
          <p:spPr bwMode="auto">
            <a:xfrm>
              <a:off x="5154613" y="2312988"/>
              <a:ext cx="142875" cy="173038"/>
            </a:xfrm>
            <a:custGeom>
              <a:avLst/>
              <a:gdLst>
                <a:gd name="T0" fmla="*/ 0 w 90"/>
                <a:gd name="T1" fmla="*/ 15 h 109"/>
                <a:gd name="T2" fmla="*/ 15 w 90"/>
                <a:gd name="T3" fmla="*/ 0 h 109"/>
                <a:gd name="T4" fmla="*/ 90 w 90"/>
                <a:gd name="T5" fmla="*/ 93 h 109"/>
                <a:gd name="T6" fmla="*/ 82 w 90"/>
                <a:gd name="T7" fmla="*/ 109 h 109"/>
                <a:gd name="T8" fmla="*/ 0 w 90"/>
                <a:gd name="T9" fmla="*/ 1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09">
                  <a:moveTo>
                    <a:pt x="0" y="15"/>
                  </a:moveTo>
                  <a:lnTo>
                    <a:pt x="15" y="0"/>
                  </a:lnTo>
                  <a:lnTo>
                    <a:pt x="90" y="93"/>
                  </a:lnTo>
                  <a:lnTo>
                    <a:pt x="82" y="109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5" name="Freeform 29"/>
            <p:cNvSpPr>
              <a:spLocks/>
            </p:cNvSpPr>
            <p:nvPr/>
          </p:nvSpPr>
          <p:spPr bwMode="auto">
            <a:xfrm>
              <a:off x="5092700" y="2486026"/>
              <a:ext cx="198438" cy="360363"/>
            </a:xfrm>
            <a:custGeom>
              <a:avLst/>
              <a:gdLst>
                <a:gd name="T0" fmla="*/ 121 w 125"/>
                <a:gd name="T1" fmla="*/ 0 h 227"/>
                <a:gd name="T2" fmla="*/ 125 w 125"/>
                <a:gd name="T3" fmla="*/ 20 h 227"/>
                <a:gd name="T4" fmla="*/ 109 w 125"/>
                <a:gd name="T5" fmla="*/ 39 h 227"/>
                <a:gd name="T6" fmla="*/ 0 w 125"/>
                <a:gd name="T7" fmla="*/ 227 h 227"/>
                <a:gd name="T8" fmla="*/ 0 w 125"/>
                <a:gd name="T9" fmla="*/ 223 h 227"/>
                <a:gd name="T10" fmla="*/ 105 w 125"/>
                <a:gd name="T11" fmla="*/ 35 h 227"/>
                <a:gd name="T12" fmla="*/ 121 w 125"/>
                <a:gd name="T1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27">
                  <a:moveTo>
                    <a:pt x="121" y="0"/>
                  </a:moveTo>
                  <a:lnTo>
                    <a:pt x="125" y="20"/>
                  </a:lnTo>
                  <a:lnTo>
                    <a:pt x="109" y="39"/>
                  </a:lnTo>
                  <a:lnTo>
                    <a:pt x="0" y="227"/>
                  </a:lnTo>
                  <a:lnTo>
                    <a:pt x="0" y="223"/>
                  </a:lnTo>
                  <a:lnTo>
                    <a:pt x="105" y="35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F264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6" name="Freeform 30"/>
            <p:cNvSpPr>
              <a:spLocks/>
            </p:cNvSpPr>
            <p:nvPr/>
          </p:nvSpPr>
          <p:spPr bwMode="auto">
            <a:xfrm>
              <a:off x="5110163" y="2306638"/>
              <a:ext cx="187325" cy="241300"/>
            </a:xfrm>
            <a:custGeom>
              <a:avLst/>
              <a:gdLst>
                <a:gd name="T0" fmla="*/ 0 w 118"/>
                <a:gd name="T1" fmla="*/ 23 h 152"/>
                <a:gd name="T2" fmla="*/ 32 w 118"/>
                <a:gd name="T3" fmla="*/ 0 h 152"/>
                <a:gd name="T4" fmla="*/ 118 w 118"/>
                <a:gd name="T5" fmla="*/ 109 h 152"/>
                <a:gd name="T6" fmla="*/ 94 w 118"/>
                <a:gd name="T7" fmla="*/ 152 h 152"/>
                <a:gd name="T8" fmla="*/ 0 w 118"/>
                <a:gd name="T9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2">
                  <a:moveTo>
                    <a:pt x="0" y="23"/>
                  </a:moveTo>
                  <a:lnTo>
                    <a:pt x="32" y="0"/>
                  </a:lnTo>
                  <a:lnTo>
                    <a:pt x="118" y="109"/>
                  </a:lnTo>
                  <a:lnTo>
                    <a:pt x="94" y="152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3A13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7" name="Freeform 31"/>
            <p:cNvSpPr>
              <a:spLocks/>
            </p:cNvSpPr>
            <p:nvPr/>
          </p:nvSpPr>
          <p:spPr bwMode="auto">
            <a:xfrm>
              <a:off x="4730750" y="2443163"/>
              <a:ext cx="460375" cy="595313"/>
            </a:xfrm>
            <a:custGeom>
              <a:avLst/>
              <a:gdLst>
                <a:gd name="T0" fmla="*/ 0 w 290"/>
                <a:gd name="T1" fmla="*/ 316 h 375"/>
                <a:gd name="T2" fmla="*/ 51 w 290"/>
                <a:gd name="T3" fmla="*/ 344 h 375"/>
                <a:gd name="T4" fmla="*/ 98 w 290"/>
                <a:gd name="T5" fmla="*/ 375 h 375"/>
                <a:gd name="T6" fmla="*/ 290 w 290"/>
                <a:gd name="T7" fmla="*/ 58 h 375"/>
                <a:gd name="T8" fmla="*/ 196 w 290"/>
                <a:gd name="T9" fmla="*/ 0 h 375"/>
                <a:gd name="T10" fmla="*/ 0 w 290"/>
                <a:gd name="T11" fmla="*/ 316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0" h="375">
                  <a:moveTo>
                    <a:pt x="0" y="316"/>
                  </a:moveTo>
                  <a:lnTo>
                    <a:pt x="51" y="344"/>
                  </a:lnTo>
                  <a:lnTo>
                    <a:pt x="98" y="375"/>
                  </a:lnTo>
                  <a:lnTo>
                    <a:pt x="290" y="58"/>
                  </a:lnTo>
                  <a:lnTo>
                    <a:pt x="196" y="0"/>
                  </a:lnTo>
                  <a:lnTo>
                    <a:pt x="0" y="316"/>
                  </a:lnTo>
                  <a:close/>
                </a:path>
              </a:pathLst>
            </a:custGeom>
            <a:solidFill>
              <a:srgbClr val="3A13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8" name="Freeform 32"/>
            <p:cNvSpPr>
              <a:spLocks/>
            </p:cNvSpPr>
            <p:nvPr/>
          </p:nvSpPr>
          <p:spPr bwMode="auto">
            <a:xfrm>
              <a:off x="4406900" y="2132013"/>
              <a:ext cx="615950" cy="757238"/>
            </a:xfrm>
            <a:custGeom>
              <a:avLst/>
              <a:gdLst>
                <a:gd name="T0" fmla="*/ 44 w 99"/>
                <a:gd name="T1" fmla="*/ 122 h 122"/>
                <a:gd name="T2" fmla="*/ 22 w 99"/>
                <a:gd name="T3" fmla="*/ 108 h 122"/>
                <a:gd name="T4" fmla="*/ 22 w 99"/>
                <a:gd name="T5" fmla="*/ 108 h 122"/>
                <a:gd name="T6" fmla="*/ 0 w 99"/>
                <a:gd name="T7" fmla="*/ 95 h 122"/>
                <a:gd name="T8" fmla="*/ 47 w 99"/>
                <a:gd name="T9" fmla="*/ 16 h 122"/>
                <a:gd name="T10" fmla="*/ 83 w 99"/>
                <a:gd name="T11" fmla="*/ 8 h 122"/>
                <a:gd name="T12" fmla="*/ 83 w 99"/>
                <a:gd name="T13" fmla="*/ 8 h 122"/>
                <a:gd name="T14" fmla="*/ 92 w 99"/>
                <a:gd name="T15" fmla="*/ 43 h 122"/>
                <a:gd name="T16" fmla="*/ 44 w 99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22">
                  <a:moveTo>
                    <a:pt x="44" y="122"/>
                  </a:moveTo>
                  <a:cubicBezTo>
                    <a:pt x="44" y="122"/>
                    <a:pt x="34" y="116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1"/>
                    <a:pt x="0" y="95"/>
                    <a:pt x="0" y="95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5" y="4"/>
                    <a:pt x="71" y="0"/>
                    <a:pt x="83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95" y="15"/>
                    <a:pt x="99" y="31"/>
                    <a:pt x="92" y="43"/>
                  </a:cubicBezTo>
                  <a:lnTo>
                    <a:pt x="44" y="122"/>
                  </a:lnTo>
                  <a:close/>
                </a:path>
              </a:pathLst>
            </a:custGeom>
            <a:solidFill>
              <a:srgbClr val="A9B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9" name="Freeform 33"/>
            <p:cNvSpPr>
              <a:spLocks/>
            </p:cNvSpPr>
            <p:nvPr/>
          </p:nvSpPr>
          <p:spPr bwMode="auto">
            <a:xfrm>
              <a:off x="4276725" y="2859088"/>
              <a:ext cx="274638" cy="371475"/>
            </a:xfrm>
            <a:custGeom>
              <a:avLst/>
              <a:gdLst>
                <a:gd name="T0" fmla="*/ 0 w 44"/>
                <a:gd name="T1" fmla="*/ 60 h 60"/>
                <a:gd name="T2" fmla="*/ 44 w 44"/>
                <a:gd name="T3" fmla="*/ 12 h 60"/>
                <a:gd name="T4" fmla="*/ 23 w 44"/>
                <a:gd name="T5" fmla="*/ 0 h 60"/>
                <a:gd name="T6" fmla="*/ 0 w 44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0">
                  <a:moveTo>
                    <a:pt x="0" y="60"/>
                  </a:moveTo>
                  <a:cubicBezTo>
                    <a:pt x="0" y="60"/>
                    <a:pt x="33" y="29"/>
                    <a:pt x="44" y="1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7"/>
                    <a:pt x="0" y="60"/>
                    <a:pt x="0" y="60"/>
                  </a:cubicBezTo>
                  <a:close/>
                </a:path>
              </a:pathLst>
            </a:custGeom>
            <a:solidFill>
              <a:srgbClr val="E3A4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0" name="Freeform 34"/>
            <p:cNvSpPr>
              <a:spLocks/>
            </p:cNvSpPr>
            <p:nvPr/>
          </p:nvSpPr>
          <p:spPr bwMode="auto">
            <a:xfrm>
              <a:off x="4395788" y="2895601"/>
              <a:ext cx="104775" cy="149225"/>
            </a:xfrm>
            <a:custGeom>
              <a:avLst/>
              <a:gdLst>
                <a:gd name="T0" fmla="*/ 0 w 17"/>
                <a:gd name="T1" fmla="*/ 24 h 24"/>
                <a:gd name="T2" fmla="*/ 17 w 17"/>
                <a:gd name="T3" fmla="*/ 5 h 24"/>
                <a:gd name="T4" fmla="*/ 9 w 17"/>
                <a:gd name="T5" fmla="*/ 0 h 24"/>
                <a:gd name="T6" fmla="*/ 0 w 17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4">
                  <a:moveTo>
                    <a:pt x="0" y="24"/>
                  </a:moveTo>
                  <a:cubicBezTo>
                    <a:pt x="0" y="24"/>
                    <a:pt x="13" y="12"/>
                    <a:pt x="17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7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E850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1" name="Freeform 35"/>
            <p:cNvSpPr>
              <a:spLocks/>
            </p:cNvSpPr>
            <p:nvPr/>
          </p:nvSpPr>
          <p:spPr bwMode="auto">
            <a:xfrm>
              <a:off x="4383088" y="2746376"/>
              <a:ext cx="236538" cy="230188"/>
            </a:xfrm>
            <a:custGeom>
              <a:avLst/>
              <a:gdLst>
                <a:gd name="T0" fmla="*/ 28 w 38"/>
                <a:gd name="T1" fmla="*/ 37 h 37"/>
                <a:gd name="T2" fmla="*/ 14 w 38"/>
                <a:gd name="T3" fmla="*/ 29 h 37"/>
                <a:gd name="T4" fmla="*/ 14 w 38"/>
                <a:gd name="T5" fmla="*/ 29 h 37"/>
                <a:gd name="T6" fmla="*/ 0 w 38"/>
                <a:gd name="T7" fmla="*/ 20 h 37"/>
                <a:gd name="T8" fmla="*/ 6 w 38"/>
                <a:gd name="T9" fmla="*/ 10 h 37"/>
                <a:gd name="T10" fmla="*/ 28 w 38"/>
                <a:gd name="T11" fmla="*/ 4 h 37"/>
                <a:gd name="T12" fmla="*/ 28 w 38"/>
                <a:gd name="T13" fmla="*/ 4 h 37"/>
                <a:gd name="T14" fmla="*/ 34 w 38"/>
                <a:gd name="T15" fmla="*/ 27 h 37"/>
                <a:gd name="T16" fmla="*/ 28 w 3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28" y="37"/>
                  </a:moveTo>
                  <a:cubicBezTo>
                    <a:pt x="28" y="37"/>
                    <a:pt x="21" y="33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6" y="24"/>
                    <a:pt x="0" y="20"/>
                    <a:pt x="0" y="2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11" y="2"/>
                    <a:pt x="21" y="0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6" y="9"/>
                    <a:pt x="38" y="19"/>
                    <a:pt x="34" y="27"/>
                  </a:cubicBezTo>
                  <a:lnTo>
                    <a:pt x="28" y="37"/>
                  </a:lnTo>
                  <a:close/>
                </a:path>
              </a:pathLst>
            </a:custGeom>
            <a:solidFill>
              <a:srgbClr val="A9B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2" name="Freeform 36"/>
            <p:cNvSpPr>
              <a:spLocks/>
            </p:cNvSpPr>
            <p:nvPr/>
          </p:nvSpPr>
          <p:spPr bwMode="auto">
            <a:xfrm>
              <a:off x="4470400" y="2255838"/>
              <a:ext cx="460375" cy="596900"/>
            </a:xfrm>
            <a:custGeom>
              <a:avLst/>
              <a:gdLst>
                <a:gd name="T0" fmla="*/ 0 w 290"/>
                <a:gd name="T1" fmla="*/ 317 h 376"/>
                <a:gd name="T2" fmla="*/ 47 w 290"/>
                <a:gd name="T3" fmla="*/ 344 h 376"/>
                <a:gd name="T4" fmla="*/ 94 w 290"/>
                <a:gd name="T5" fmla="*/ 376 h 376"/>
                <a:gd name="T6" fmla="*/ 290 w 290"/>
                <a:gd name="T7" fmla="*/ 59 h 376"/>
                <a:gd name="T8" fmla="*/ 192 w 290"/>
                <a:gd name="T9" fmla="*/ 0 h 376"/>
                <a:gd name="T10" fmla="*/ 0 w 290"/>
                <a:gd name="T11" fmla="*/ 317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0" h="376">
                  <a:moveTo>
                    <a:pt x="0" y="317"/>
                  </a:moveTo>
                  <a:lnTo>
                    <a:pt x="47" y="344"/>
                  </a:lnTo>
                  <a:lnTo>
                    <a:pt x="94" y="376"/>
                  </a:lnTo>
                  <a:lnTo>
                    <a:pt x="290" y="59"/>
                  </a:lnTo>
                  <a:lnTo>
                    <a:pt x="192" y="0"/>
                  </a:lnTo>
                  <a:lnTo>
                    <a:pt x="0" y="317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3" name="Freeform 37"/>
            <p:cNvSpPr>
              <a:spLocks/>
            </p:cNvSpPr>
            <p:nvPr/>
          </p:nvSpPr>
          <p:spPr bwMode="auto">
            <a:xfrm>
              <a:off x="5303838" y="2901951"/>
              <a:ext cx="111125" cy="117475"/>
            </a:xfrm>
            <a:custGeom>
              <a:avLst/>
              <a:gdLst>
                <a:gd name="T0" fmla="*/ 18 w 18"/>
                <a:gd name="T1" fmla="*/ 4 h 19"/>
                <a:gd name="T2" fmla="*/ 18 w 18"/>
                <a:gd name="T3" fmla="*/ 1 h 19"/>
                <a:gd name="T4" fmla="*/ 14 w 18"/>
                <a:gd name="T5" fmla="*/ 1 h 19"/>
                <a:gd name="T6" fmla="*/ 0 w 18"/>
                <a:gd name="T7" fmla="*/ 15 h 19"/>
                <a:gd name="T8" fmla="*/ 0 w 18"/>
                <a:gd name="T9" fmla="*/ 18 h 19"/>
                <a:gd name="T10" fmla="*/ 4 w 18"/>
                <a:gd name="T11" fmla="*/ 18 h 19"/>
                <a:gd name="T12" fmla="*/ 18 w 18"/>
                <a:gd name="T13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9">
                  <a:moveTo>
                    <a:pt x="18" y="4"/>
                  </a:moveTo>
                  <a:cubicBezTo>
                    <a:pt x="18" y="3"/>
                    <a:pt x="18" y="2"/>
                    <a:pt x="18" y="1"/>
                  </a:cubicBezTo>
                  <a:cubicBezTo>
                    <a:pt x="17" y="1"/>
                    <a:pt x="16" y="1"/>
                    <a:pt x="14" y="1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" y="18"/>
                    <a:pt x="2" y="18"/>
                    <a:pt x="4" y="18"/>
                  </a:cubicBezTo>
                  <a:cubicBezTo>
                    <a:pt x="12" y="19"/>
                    <a:pt x="18" y="12"/>
                    <a:pt x="18" y="4"/>
                  </a:cubicBezTo>
                  <a:close/>
                </a:path>
              </a:pathLst>
            </a:custGeom>
            <a:solidFill>
              <a:srgbClr val="E0A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4" name="Freeform 38"/>
            <p:cNvSpPr>
              <a:spLocks/>
            </p:cNvSpPr>
            <p:nvPr/>
          </p:nvSpPr>
          <p:spPr bwMode="auto">
            <a:xfrm>
              <a:off x="5403850" y="2908301"/>
              <a:ext cx="80963" cy="42863"/>
            </a:xfrm>
            <a:custGeom>
              <a:avLst/>
              <a:gdLst>
                <a:gd name="T0" fmla="*/ 1 w 13"/>
                <a:gd name="T1" fmla="*/ 7 h 7"/>
                <a:gd name="T2" fmla="*/ 9 w 13"/>
                <a:gd name="T3" fmla="*/ 7 h 7"/>
                <a:gd name="T4" fmla="*/ 13 w 13"/>
                <a:gd name="T5" fmla="*/ 3 h 7"/>
                <a:gd name="T6" fmla="*/ 9 w 13"/>
                <a:gd name="T7" fmla="*/ 0 h 7"/>
                <a:gd name="T8" fmla="*/ 0 w 13"/>
                <a:gd name="T9" fmla="*/ 0 h 7"/>
                <a:gd name="T10" fmla="*/ 1 w 13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7">
                  <a:moveTo>
                    <a:pt x="1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11" y="7"/>
                    <a:pt x="13" y="5"/>
                    <a:pt x="13" y="3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E0A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5" name="Freeform 39"/>
            <p:cNvSpPr>
              <a:spLocks/>
            </p:cNvSpPr>
            <p:nvPr/>
          </p:nvSpPr>
          <p:spPr bwMode="auto">
            <a:xfrm>
              <a:off x="5353050" y="2927351"/>
              <a:ext cx="168275" cy="215900"/>
            </a:xfrm>
            <a:custGeom>
              <a:avLst/>
              <a:gdLst>
                <a:gd name="T0" fmla="*/ 13 w 27"/>
                <a:gd name="T1" fmla="*/ 32 h 35"/>
                <a:gd name="T2" fmla="*/ 4 w 27"/>
                <a:gd name="T3" fmla="*/ 34 h 35"/>
                <a:gd name="T4" fmla="*/ 4 w 27"/>
                <a:gd name="T5" fmla="*/ 33 h 35"/>
                <a:gd name="T6" fmla="*/ 2 w 27"/>
                <a:gd name="T7" fmla="*/ 25 h 35"/>
                <a:gd name="T8" fmla="*/ 15 w 27"/>
                <a:gd name="T9" fmla="*/ 4 h 35"/>
                <a:gd name="T10" fmla="*/ 23 w 27"/>
                <a:gd name="T11" fmla="*/ 2 h 35"/>
                <a:gd name="T12" fmla="*/ 24 w 27"/>
                <a:gd name="T13" fmla="*/ 2 h 35"/>
                <a:gd name="T14" fmla="*/ 26 w 27"/>
                <a:gd name="T15" fmla="*/ 11 h 35"/>
                <a:gd name="T16" fmla="*/ 13 w 27"/>
                <a:gd name="T17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5">
                  <a:moveTo>
                    <a:pt x="13" y="32"/>
                  </a:moveTo>
                  <a:cubicBezTo>
                    <a:pt x="11" y="35"/>
                    <a:pt x="7" y="35"/>
                    <a:pt x="4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1" y="31"/>
                    <a:pt x="0" y="28"/>
                    <a:pt x="2" y="2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1"/>
                    <a:pt x="20" y="0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4"/>
                    <a:pt x="27" y="8"/>
                    <a:pt x="26" y="11"/>
                  </a:cubicBezTo>
                  <a:lnTo>
                    <a:pt x="13" y="32"/>
                  </a:lnTo>
                  <a:close/>
                </a:path>
              </a:pathLst>
            </a:custGeom>
            <a:solidFill>
              <a:srgbClr val="F264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6" name="Freeform 40"/>
            <p:cNvSpPr>
              <a:spLocks/>
            </p:cNvSpPr>
            <p:nvPr/>
          </p:nvSpPr>
          <p:spPr bwMode="auto">
            <a:xfrm>
              <a:off x="5372100" y="2914651"/>
              <a:ext cx="204788" cy="153988"/>
            </a:xfrm>
            <a:custGeom>
              <a:avLst/>
              <a:gdLst>
                <a:gd name="T0" fmla="*/ 2 w 33"/>
                <a:gd name="T1" fmla="*/ 9 h 25"/>
                <a:gd name="T2" fmla="*/ 1 w 33"/>
                <a:gd name="T3" fmla="*/ 3 h 25"/>
                <a:gd name="T4" fmla="*/ 1 w 33"/>
                <a:gd name="T5" fmla="*/ 3 h 25"/>
                <a:gd name="T6" fmla="*/ 8 w 33"/>
                <a:gd name="T7" fmla="*/ 1 h 25"/>
                <a:gd name="T8" fmla="*/ 30 w 33"/>
                <a:gd name="T9" fmla="*/ 16 h 25"/>
                <a:gd name="T10" fmla="*/ 31 w 33"/>
                <a:gd name="T11" fmla="*/ 23 h 25"/>
                <a:gd name="T12" fmla="*/ 31 w 33"/>
                <a:gd name="T13" fmla="*/ 23 h 25"/>
                <a:gd name="T14" fmla="*/ 25 w 33"/>
                <a:gd name="T15" fmla="*/ 24 h 25"/>
                <a:gd name="T16" fmla="*/ 2 w 33"/>
                <a:gd name="T17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5">
                  <a:moveTo>
                    <a:pt x="2" y="9"/>
                  </a:moveTo>
                  <a:cubicBezTo>
                    <a:pt x="0" y="8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0"/>
                    <a:pt x="5" y="0"/>
                    <a:pt x="8" y="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2" y="17"/>
                    <a:pt x="33" y="20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5"/>
                    <a:pt x="27" y="25"/>
                    <a:pt x="25" y="24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7" name="Freeform 41"/>
            <p:cNvSpPr>
              <a:spLocks/>
            </p:cNvSpPr>
            <p:nvPr/>
          </p:nvSpPr>
          <p:spPr bwMode="auto">
            <a:xfrm>
              <a:off x="5346700" y="2970213"/>
              <a:ext cx="212725" cy="161925"/>
            </a:xfrm>
            <a:custGeom>
              <a:avLst/>
              <a:gdLst>
                <a:gd name="T0" fmla="*/ 3 w 34"/>
                <a:gd name="T1" fmla="*/ 10 h 26"/>
                <a:gd name="T2" fmla="*/ 2 w 34"/>
                <a:gd name="T3" fmla="*/ 3 h 26"/>
                <a:gd name="T4" fmla="*/ 2 w 34"/>
                <a:gd name="T5" fmla="*/ 3 h 26"/>
                <a:gd name="T6" fmla="*/ 9 w 34"/>
                <a:gd name="T7" fmla="*/ 2 h 26"/>
                <a:gd name="T8" fmla="*/ 31 w 34"/>
                <a:gd name="T9" fmla="*/ 16 h 26"/>
                <a:gd name="T10" fmla="*/ 32 w 34"/>
                <a:gd name="T11" fmla="*/ 23 h 26"/>
                <a:gd name="T12" fmla="*/ 32 w 34"/>
                <a:gd name="T13" fmla="*/ 23 h 26"/>
                <a:gd name="T14" fmla="*/ 26 w 34"/>
                <a:gd name="T15" fmla="*/ 24 h 26"/>
                <a:gd name="T16" fmla="*/ 3 w 34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6">
                  <a:moveTo>
                    <a:pt x="3" y="10"/>
                  </a:moveTo>
                  <a:cubicBezTo>
                    <a:pt x="1" y="8"/>
                    <a:pt x="0" y="5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6" y="0"/>
                    <a:pt x="9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3" y="18"/>
                    <a:pt x="34" y="21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5"/>
                    <a:pt x="28" y="26"/>
                    <a:pt x="26" y="24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8" name="Freeform 42"/>
            <p:cNvSpPr>
              <a:spLocks/>
            </p:cNvSpPr>
            <p:nvPr/>
          </p:nvSpPr>
          <p:spPr bwMode="auto">
            <a:xfrm>
              <a:off x="5291138" y="3000376"/>
              <a:ext cx="204788" cy="161925"/>
            </a:xfrm>
            <a:custGeom>
              <a:avLst/>
              <a:gdLst>
                <a:gd name="T0" fmla="*/ 3 w 33"/>
                <a:gd name="T1" fmla="*/ 10 h 26"/>
                <a:gd name="T2" fmla="*/ 1 w 33"/>
                <a:gd name="T3" fmla="*/ 3 h 26"/>
                <a:gd name="T4" fmla="*/ 1 w 33"/>
                <a:gd name="T5" fmla="*/ 3 h 26"/>
                <a:gd name="T6" fmla="*/ 8 w 33"/>
                <a:gd name="T7" fmla="*/ 2 h 26"/>
                <a:gd name="T8" fmla="*/ 30 w 33"/>
                <a:gd name="T9" fmla="*/ 16 h 26"/>
                <a:gd name="T10" fmla="*/ 32 w 33"/>
                <a:gd name="T11" fmla="*/ 23 h 26"/>
                <a:gd name="T12" fmla="*/ 32 w 33"/>
                <a:gd name="T13" fmla="*/ 23 h 26"/>
                <a:gd name="T14" fmla="*/ 25 w 33"/>
                <a:gd name="T15" fmla="*/ 24 h 26"/>
                <a:gd name="T16" fmla="*/ 3 w 33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3" y="10"/>
                  </a:moveTo>
                  <a:cubicBezTo>
                    <a:pt x="1" y="8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2" y="18"/>
                    <a:pt x="33" y="21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0" y="25"/>
                    <a:pt x="27" y="26"/>
                    <a:pt x="25" y="24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9" name="Freeform 43"/>
            <p:cNvSpPr>
              <a:spLocks/>
            </p:cNvSpPr>
            <p:nvPr/>
          </p:nvSpPr>
          <p:spPr bwMode="auto">
            <a:xfrm>
              <a:off x="5265738" y="2895601"/>
              <a:ext cx="206375" cy="198438"/>
            </a:xfrm>
            <a:custGeom>
              <a:avLst/>
              <a:gdLst>
                <a:gd name="T0" fmla="*/ 24 w 33"/>
                <a:gd name="T1" fmla="*/ 4 h 32"/>
                <a:gd name="T2" fmla="*/ 5 w 33"/>
                <a:gd name="T3" fmla="*/ 8 h 32"/>
                <a:gd name="T4" fmla="*/ 9 w 33"/>
                <a:gd name="T5" fmla="*/ 28 h 32"/>
                <a:gd name="T6" fmla="*/ 29 w 33"/>
                <a:gd name="T7" fmla="*/ 24 h 32"/>
                <a:gd name="T8" fmla="*/ 24 w 33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2">
                  <a:moveTo>
                    <a:pt x="24" y="4"/>
                  </a:moveTo>
                  <a:cubicBezTo>
                    <a:pt x="18" y="0"/>
                    <a:pt x="9" y="2"/>
                    <a:pt x="5" y="8"/>
                  </a:cubicBezTo>
                  <a:cubicBezTo>
                    <a:pt x="0" y="15"/>
                    <a:pt x="2" y="24"/>
                    <a:pt x="9" y="28"/>
                  </a:cubicBezTo>
                  <a:cubicBezTo>
                    <a:pt x="15" y="32"/>
                    <a:pt x="24" y="31"/>
                    <a:pt x="29" y="24"/>
                  </a:cubicBezTo>
                  <a:cubicBezTo>
                    <a:pt x="33" y="17"/>
                    <a:pt x="31" y="8"/>
                    <a:pt x="24" y="4"/>
                  </a:cubicBez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0" name="Freeform 44"/>
            <p:cNvSpPr>
              <a:spLocks/>
            </p:cNvSpPr>
            <p:nvPr/>
          </p:nvSpPr>
          <p:spPr bwMode="auto">
            <a:xfrm>
              <a:off x="4986338" y="2374901"/>
              <a:ext cx="398463" cy="669925"/>
            </a:xfrm>
            <a:custGeom>
              <a:avLst/>
              <a:gdLst>
                <a:gd name="T0" fmla="*/ 37 w 64"/>
                <a:gd name="T1" fmla="*/ 19 h 108"/>
                <a:gd name="T2" fmla="*/ 25 w 64"/>
                <a:gd name="T3" fmla="*/ 1 h 108"/>
                <a:gd name="T4" fmla="*/ 7 w 64"/>
                <a:gd name="T5" fmla="*/ 13 h 108"/>
                <a:gd name="T6" fmla="*/ 47 w 64"/>
                <a:gd name="T7" fmla="*/ 108 h 108"/>
                <a:gd name="T8" fmla="*/ 64 w 64"/>
                <a:gd name="T9" fmla="*/ 83 h 108"/>
                <a:gd name="T10" fmla="*/ 37 w 64"/>
                <a:gd name="T11" fmla="*/ 1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08">
                  <a:moveTo>
                    <a:pt x="37" y="19"/>
                  </a:moveTo>
                  <a:cubicBezTo>
                    <a:pt x="38" y="11"/>
                    <a:pt x="33" y="3"/>
                    <a:pt x="25" y="1"/>
                  </a:cubicBezTo>
                  <a:cubicBezTo>
                    <a:pt x="16" y="0"/>
                    <a:pt x="9" y="5"/>
                    <a:pt x="7" y="13"/>
                  </a:cubicBezTo>
                  <a:cubicBezTo>
                    <a:pt x="0" y="50"/>
                    <a:pt x="16" y="87"/>
                    <a:pt x="47" y="108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43" y="69"/>
                    <a:pt x="32" y="44"/>
                    <a:pt x="37" y="19"/>
                  </a:cubicBezTo>
                  <a:close/>
                </a:path>
              </a:pathLst>
            </a:custGeom>
            <a:solidFill>
              <a:srgbClr val="4513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1" name="Freeform 45"/>
            <p:cNvSpPr>
              <a:spLocks/>
            </p:cNvSpPr>
            <p:nvPr/>
          </p:nvSpPr>
          <p:spPr bwMode="auto">
            <a:xfrm>
              <a:off x="5060950" y="2381251"/>
              <a:ext cx="323850" cy="588963"/>
            </a:xfrm>
            <a:custGeom>
              <a:avLst/>
              <a:gdLst>
                <a:gd name="T0" fmla="*/ 25 w 52"/>
                <a:gd name="T1" fmla="*/ 18 h 95"/>
                <a:gd name="T2" fmla="*/ 13 w 52"/>
                <a:gd name="T3" fmla="*/ 0 h 95"/>
                <a:gd name="T4" fmla="*/ 43 w 52"/>
                <a:gd name="T5" fmla="*/ 95 h 95"/>
                <a:gd name="T6" fmla="*/ 52 w 52"/>
                <a:gd name="T7" fmla="*/ 82 h 95"/>
                <a:gd name="T8" fmla="*/ 25 w 52"/>
                <a:gd name="T9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95">
                  <a:moveTo>
                    <a:pt x="25" y="18"/>
                  </a:moveTo>
                  <a:cubicBezTo>
                    <a:pt x="26" y="10"/>
                    <a:pt x="21" y="2"/>
                    <a:pt x="13" y="0"/>
                  </a:cubicBezTo>
                  <a:cubicBezTo>
                    <a:pt x="0" y="34"/>
                    <a:pt x="12" y="74"/>
                    <a:pt x="43" y="95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31" y="68"/>
                    <a:pt x="20" y="43"/>
                    <a:pt x="25" y="18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2" name="Freeform 46"/>
            <p:cNvSpPr>
              <a:spLocks/>
            </p:cNvSpPr>
            <p:nvPr/>
          </p:nvSpPr>
          <p:spPr bwMode="auto">
            <a:xfrm>
              <a:off x="5676900" y="2057401"/>
              <a:ext cx="136525" cy="93663"/>
            </a:xfrm>
            <a:custGeom>
              <a:avLst/>
              <a:gdLst>
                <a:gd name="T0" fmla="*/ 2 w 22"/>
                <a:gd name="T1" fmla="*/ 15 h 15"/>
                <a:gd name="T2" fmla="*/ 16 w 22"/>
                <a:gd name="T3" fmla="*/ 13 h 15"/>
                <a:gd name="T4" fmla="*/ 21 w 22"/>
                <a:gd name="T5" fmla="*/ 6 h 15"/>
                <a:gd name="T6" fmla="*/ 14 w 22"/>
                <a:gd name="T7" fmla="*/ 0 h 15"/>
                <a:gd name="T8" fmla="*/ 0 w 22"/>
                <a:gd name="T9" fmla="*/ 2 h 15"/>
                <a:gd name="T10" fmla="*/ 2 w 22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5">
                  <a:moveTo>
                    <a:pt x="2" y="15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9" y="12"/>
                    <a:pt x="22" y="9"/>
                    <a:pt x="21" y="6"/>
                  </a:cubicBezTo>
                  <a:cubicBezTo>
                    <a:pt x="21" y="2"/>
                    <a:pt x="18" y="0"/>
                    <a:pt x="14" y="0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2" y="15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3" name="Freeform 47"/>
            <p:cNvSpPr>
              <a:spLocks/>
            </p:cNvSpPr>
            <p:nvPr/>
          </p:nvSpPr>
          <p:spPr bwMode="auto">
            <a:xfrm>
              <a:off x="5060950" y="1685926"/>
              <a:ext cx="741363" cy="738188"/>
            </a:xfrm>
            <a:custGeom>
              <a:avLst/>
              <a:gdLst>
                <a:gd name="T0" fmla="*/ 13 w 119"/>
                <a:gd name="T1" fmla="*/ 83 h 119"/>
                <a:gd name="T2" fmla="*/ 84 w 119"/>
                <a:gd name="T3" fmla="*/ 106 h 119"/>
                <a:gd name="T4" fmla="*/ 106 w 119"/>
                <a:gd name="T5" fmla="*/ 35 h 119"/>
                <a:gd name="T6" fmla="*/ 35 w 119"/>
                <a:gd name="T7" fmla="*/ 13 h 119"/>
                <a:gd name="T8" fmla="*/ 13 w 119"/>
                <a:gd name="T9" fmla="*/ 8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13" y="83"/>
                  </a:moveTo>
                  <a:cubicBezTo>
                    <a:pt x="26" y="109"/>
                    <a:pt x="58" y="119"/>
                    <a:pt x="84" y="106"/>
                  </a:cubicBezTo>
                  <a:cubicBezTo>
                    <a:pt x="109" y="92"/>
                    <a:pt x="119" y="61"/>
                    <a:pt x="106" y="35"/>
                  </a:cubicBezTo>
                  <a:cubicBezTo>
                    <a:pt x="93" y="9"/>
                    <a:pt x="61" y="0"/>
                    <a:pt x="35" y="13"/>
                  </a:cubicBezTo>
                  <a:cubicBezTo>
                    <a:pt x="10" y="26"/>
                    <a:pt x="0" y="58"/>
                    <a:pt x="13" y="83"/>
                  </a:cubicBez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4" name="Freeform 48"/>
            <p:cNvSpPr>
              <a:spLocks/>
            </p:cNvSpPr>
            <p:nvPr/>
          </p:nvSpPr>
          <p:spPr bwMode="auto">
            <a:xfrm>
              <a:off x="5197475" y="1773238"/>
              <a:ext cx="604838" cy="631825"/>
            </a:xfrm>
            <a:custGeom>
              <a:avLst/>
              <a:gdLst>
                <a:gd name="T0" fmla="*/ 51 w 97"/>
                <a:gd name="T1" fmla="*/ 83 h 102"/>
                <a:gd name="T2" fmla="*/ 73 w 97"/>
                <a:gd name="T3" fmla="*/ 13 h 102"/>
                <a:gd name="T4" fmla="*/ 64 w 97"/>
                <a:gd name="T5" fmla="*/ 0 h 102"/>
                <a:gd name="T6" fmla="*/ 84 w 97"/>
                <a:gd name="T7" fmla="*/ 21 h 102"/>
                <a:gd name="T8" fmla="*/ 62 w 97"/>
                <a:gd name="T9" fmla="*/ 92 h 102"/>
                <a:gd name="T10" fmla="*/ 0 w 97"/>
                <a:gd name="T11" fmla="*/ 82 h 102"/>
                <a:gd name="T12" fmla="*/ 51 w 97"/>
                <a:gd name="T13" fmla="*/ 8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02">
                  <a:moveTo>
                    <a:pt x="51" y="83"/>
                  </a:moveTo>
                  <a:cubicBezTo>
                    <a:pt x="77" y="70"/>
                    <a:pt x="86" y="38"/>
                    <a:pt x="73" y="13"/>
                  </a:cubicBezTo>
                  <a:cubicBezTo>
                    <a:pt x="71" y="8"/>
                    <a:pt x="68" y="4"/>
                    <a:pt x="64" y="0"/>
                  </a:cubicBezTo>
                  <a:cubicBezTo>
                    <a:pt x="72" y="5"/>
                    <a:pt x="79" y="12"/>
                    <a:pt x="84" y="21"/>
                  </a:cubicBezTo>
                  <a:cubicBezTo>
                    <a:pt x="97" y="47"/>
                    <a:pt x="87" y="78"/>
                    <a:pt x="62" y="92"/>
                  </a:cubicBezTo>
                  <a:cubicBezTo>
                    <a:pt x="41" y="102"/>
                    <a:pt x="16" y="98"/>
                    <a:pt x="0" y="82"/>
                  </a:cubicBezTo>
                  <a:cubicBezTo>
                    <a:pt x="15" y="91"/>
                    <a:pt x="34" y="92"/>
                    <a:pt x="51" y="83"/>
                  </a:cubicBezTo>
                  <a:close/>
                </a:path>
              </a:pathLst>
            </a:custGeom>
            <a:solidFill>
              <a:srgbClr val="E0A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5" name="Freeform 49"/>
            <p:cNvSpPr>
              <a:spLocks/>
            </p:cNvSpPr>
            <p:nvPr/>
          </p:nvSpPr>
          <p:spPr bwMode="auto">
            <a:xfrm>
              <a:off x="5067300" y="1722438"/>
              <a:ext cx="485775" cy="471488"/>
            </a:xfrm>
            <a:custGeom>
              <a:avLst/>
              <a:gdLst>
                <a:gd name="T0" fmla="*/ 10 w 78"/>
                <a:gd name="T1" fmla="*/ 72 h 76"/>
                <a:gd name="T2" fmla="*/ 34 w 78"/>
                <a:gd name="T3" fmla="*/ 7 h 76"/>
                <a:gd name="T4" fmla="*/ 63 w 78"/>
                <a:gd name="T5" fmla="*/ 1 h 76"/>
                <a:gd name="T6" fmla="*/ 65 w 78"/>
                <a:gd name="T7" fmla="*/ 5 h 76"/>
                <a:gd name="T8" fmla="*/ 45 w 78"/>
                <a:gd name="T9" fmla="*/ 69 h 76"/>
                <a:gd name="T10" fmla="*/ 10 w 78"/>
                <a:gd name="T11" fmla="*/ 7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6">
                  <a:moveTo>
                    <a:pt x="10" y="72"/>
                  </a:moveTo>
                  <a:cubicBezTo>
                    <a:pt x="0" y="48"/>
                    <a:pt x="10" y="19"/>
                    <a:pt x="34" y="7"/>
                  </a:cubicBezTo>
                  <a:cubicBezTo>
                    <a:pt x="44" y="2"/>
                    <a:pt x="54" y="0"/>
                    <a:pt x="63" y="1"/>
                  </a:cubicBezTo>
                  <a:cubicBezTo>
                    <a:pt x="64" y="2"/>
                    <a:pt x="65" y="3"/>
                    <a:pt x="65" y="5"/>
                  </a:cubicBezTo>
                  <a:cubicBezTo>
                    <a:pt x="78" y="28"/>
                    <a:pt x="68" y="57"/>
                    <a:pt x="45" y="69"/>
                  </a:cubicBezTo>
                  <a:cubicBezTo>
                    <a:pt x="34" y="75"/>
                    <a:pt x="21" y="76"/>
                    <a:pt x="10" y="72"/>
                  </a:cubicBezTo>
                  <a:close/>
                </a:path>
              </a:pathLst>
            </a:custGeom>
            <a:solidFill>
              <a:srgbClr val="3A2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6" name="Freeform 50"/>
            <p:cNvSpPr>
              <a:spLocks/>
            </p:cNvSpPr>
            <p:nvPr/>
          </p:nvSpPr>
          <p:spPr bwMode="auto">
            <a:xfrm>
              <a:off x="5372100" y="1709738"/>
              <a:ext cx="323850" cy="168275"/>
            </a:xfrm>
            <a:custGeom>
              <a:avLst/>
              <a:gdLst>
                <a:gd name="T0" fmla="*/ 25 w 52"/>
                <a:gd name="T1" fmla="*/ 24 h 27"/>
                <a:gd name="T2" fmla="*/ 0 w 52"/>
                <a:gd name="T3" fmla="*/ 4 h 27"/>
                <a:gd name="T4" fmla="*/ 52 w 52"/>
                <a:gd name="T5" fmla="*/ 24 h 27"/>
                <a:gd name="T6" fmla="*/ 25 w 52"/>
                <a:gd name="T7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7">
                  <a:moveTo>
                    <a:pt x="25" y="24"/>
                  </a:moveTo>
                  <a:cubicBezTo>
                    <a:pt x="14" y="20"/>
                    <a:pt x="5" y="13"/>
                    <a:pt x="0" y="4"/>
                  </a:cubicBezTo>
                  <a:cubicBezTo>
                    <a:pt x="19" y="0"/>
                    <a:pt x="40" y="8"/>
                    <a:pt x="52" y="24"/>
                  </a:cubicBezTo>
                  <a:cubicBezTo>
                    <a:pt x="43" y="27"/>
                    <a:pt x="34" y="27"/>
                    <a:pt x="25" y="24"/>
                  </a:cubicBezTo>
                  <a:close/>
                </a:path>
              </a:pathLst>
            </a:custGeom>
            <a:solidFill>
              <a:srgbClr val="3A2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7" name="Freeform 51"/>
            <p:cNvSpPr>
              <a:spLocks/>
            </p:cNvSpPr>
            <p:nvPr/>
          </p:nvSpPr>
          <p:spPr bwMode="auto">
            <a:xfrm>
              <a:off x="5651500" y="2027238"/>
              <a:ext cx="50800" cy="68263"/>
            </a:xfrm>
            <a:custGeom>
              <a:avLst/>
              <a:gdLst>
                <a:gd name="T0" fmla="*/ 8 w 8"/>
                <a:gd name="T1" fmla="*/ 5 h 11"/>
                <a:gd name="T2" fmla="*/ 5 w 8"/>
                <a:gd name="T3" fmla="*/ 11 h 11"/>
                <a:gd name="T4" fmla="*/ 0 w 8"/>
                <a:gd name="T5" fmla="*/ 6 h 11"/>
                <a:gd name="T6" fmla="*/ 3 w 8"/>
                <a:gd name="T7" fmla="*/ 1 h 11"/>
                <a:gd name="T8" fmla="*/ 8 w 8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8" y="5"/>
                  </a:moveTo>
                  <a:cubicBezTo>
                    <a:pt x="8" y="8"/>
                    <a:pt x="7" y="11"/>
                    <a:pt x="5" y="11"/>
                  </a:cubicBezTo>
                  <a:cubicBezTo>
                    <a:pt x="3" y="11"/>
                    <a:pt x="1" y="9"/>
                    <a:pt x="0" y="6"/>
                  </a:cubicBezTo>
                  <a:cubicBezTo>
                    <a:pt x="0" y="4"/>
                    <a:pt x="1" y="1"/>
                    <a:pt x="3" y="1"/>
                  </a:cubicBezTo>
                  <a:cubicBezTo>
                    <a:pt x="5" y="0"/>
                    <a:pt x="7" y="2"/>
                    <a:pt x="8" y="5"/>
                  </a:cubicBezTo>
                  <a:close/>
                </a:path>
              </a:pathLst>
            </a:custGeom>
            <a:solidFill>
              <a:srgbClr val="3A2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8" name="Freeform 52"/>
            <p:cNvSpPr>
              <a:spLocks/>
            </p:cNvSpPr>
            <p:nvPr/>
          </p:nvSpPr>
          <p:spPr bwMode="auto">
            <a:xfrm>
              <a:off x="5446713" y="1611313"/>
              <a:ext cx="317500" cy="298450"/>
            </a:xfrm>
            <a:custGeom>
              <a:avLst/>
              <a:gdLst>
                <a:gd name="T0" fmla="*/ 6 w 51"/>
                <a:gd name="T1" fmla="*/ 34 h 48"/>
                <a:gd name="T2" fmla="*/ 0 w 51"/>
                <a:gd name="T3" fmla="*/ 33 h 48"/>
                <a:gd name="T4" fmla="*/ 24 w 51"/>
                <a:gd name="T5" fmla="*/ 47 h 48"/>
                <a:gd name="T6" fmla="*/ 48 w 51"/>
                <a:gd name="T7" fmla="*/ 16 h 48"/>
                <a:gd name="T8" fmla="*/ 42 w 51"/>
                <a:gd name="T9" fmla="*/ 0 h 48"/>
                <a:gd name="T10" fmla="*/ 6 w 51"/>
                <a:gd name="T11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48">
                  <a:moveTo>
                    <a:pt x="6" y="34"/>
                  </a:moveTo>
                  <a:cubicBezTo>
                    <a:pt x="4" y="34"/>
                    <a:pt x="2" y="34"/>
                    <a:pt x="0" y="33"/>
                  </a:cubicBezTo>
                  <a:cubicBezTo>
                    <a:pt x="6" y="41"/>
                    <a:pt x="15" y="46"/>
                    <a:pt x="24" y="47"/>
                  </a:cubicBezTo>
                  <a:cubicBezTo>
                    <a:pt x="40" y="48"/>
                    <a:pt x="51" y="34"/>
                    <a:pt x="48" y="16"/>
                  </a:cubicBezTo>
                  <a:cubicBezTo>
                    <a:pt x="47" y="11"/>
                    <a:pt x="45" y="5"/>
                    <a:pt x="42" y="0"/>
                  </a:cubicBezTo>
                  <a:cubicBezTo>
                    <a:pt x="41" y="21"/>
                    <a:pt x="26" y="36"/>
                    <a:pt x="6" y="34"/>
                  </a:cubicBezTo>
                  <a:close/>
                </a:path>
              </a:pathLst>
            </a:custGeom>
            <a:solidFill>
              <a:srgbClr val="3A2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9" name="Freeform 53"/>
            <p:cNvSpPr>
              <a:spLocks/>
            </p:cNvSpPr>
            <p:nvPr/>
          </p:nvSpPr>
          <p:spPr bwMode="auto">
            <a:xfrm>
              <a:off x="5103813" y="2046288"/>
              <a:ext cx="293688" cy="303213"/>
            </a:xfrm>
            <a:custGeom>
              <a:avLst/>
              <a:gdLst>
                <a:gd name="T0" fmla="*/ 46 w 47"/>
                <a:gd name="T1" fmla="*/ 24 h 49"/>
                <a:gd name="T2" fmla="*/ 0 w 47"/>
                <a:gd name="T3" fmla="*/ 0 h 49"/>
                <a:gd name="T4" fmla="*/ 5 w 47"/>
                <a:gd name="T5" fmla="*/ 24 h 49"/>
                <a:gd name="T6" fmla="*/ 19 w 47"/>
                <a:gd name="T7" fmla="*/ 41 h 49"/>
                <a:gd name="T8" fmla="*/ 41 w 47"/>
                <a:gd name="T9" fmla="*/ 45 h 49"/>
                <a:gd name="T10" fmla="*/ 46 w 47"/>
                <a:gd name="T11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9">
                  <a:moveTo>
                    <a:pt x="46" y="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1" y="17"/>
                    <a:pt x="5" y="24"/>
                  </a:cubicBezTo>
                  <a:cubicBezTo>
                    <a:pt x="8" y="31"/>
                    <a:pt x="13" y="37"/>
                    <a:pt x="19" y="41"/>
                  </a:cubicBezTo>
                  <a:cubicBezTo>
                    <a:pt x="19" y="41"/>
                    <a:pt x="37" y="49"/>
                    <a:pt x="41" y="45"/>
                  </a:cubicBezTo>
                  <a:cubicBezTo>
                    <a:pt x="47" y="38"/>
                    <a:pt x="46" y="24"/>
                    <a:pt x="46" y="24"/>
                  </a:cubicBezTo>
                  <a:close/>
                </a:path>
              </a:pathLst>
            </a:custGeom>
            <a:solidFill>
              <a:srgbClr val="3A2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0" name="Freeform 54"/>
            <p:cNvSpPr>
              <a:spLocks/>
            </p:cNvSpPr>
            <p:nvPr/>
          </p:nvSpPr>
          <p:spPr bwMode="auto">
            <a:xfrm>
              <a:off x="5316538" y="2046288"/>
              <a:ext cx="161925" cy="160338"/>
            </a:xfrm>
            <a:custGeom>
              <a:avLst/>
              <a:gdLst>
                <a:gd name="T0" fmla="*/ 25 w 26"/>
                <a:gd name="T1" fmla="*/ 11 h 26"/>
                <a:gd name="T2" fmla="*/ 14 w 26"/>
                <a:gd name="T3" fmla="*/ 25 h 26"/>
                <a:gd name="T4" fmla="*/ 1 w 26"/>
                <a:gd name="T5" fmla="*/ 15 h 26"/>
                <a:gd name="T6" fmla="*/ 11 w 26"/>
                <a:gd name="T7" fmla="*/ 1 h 26"/>
                <a:gd name="T8" fmla="*/ 25 w 26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5" y="11"/>
                  </a:moveTo>
                  <a:cubicBezTo>
                    <a:pt x="26" y="18"/>
                    <a:pt x="21" y="24"/>
                    <a:pt x="14" y="25"/>
                  </a:cubicBezTo>
                  <a:cubicBezTo>
                    <a:pt x="8" y="26"/>
                    <a:pt x="2" y="21"/>
                    <a:pt x="1" y="15"/>
                  </a:cubicBezTo>
                  <a:cubicBezTo>
                    <a:pt x="0" y="8"/>
                    <a:pt x="4" y="2"/>
                    <a:pt x="11" y="1"/>
                  </a:cubicBezTo>
                  <a:cubicBezTo>
                    <a:pt x="18" y="0"/>
                    <a:pt x="24" y="5"/>
                    <a:pt x="25" y="11"/>
                  </a:cubicBez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1" name="Freeform 55"/>
            <p:cNvSpPr>
              <a:spLocks/>
            </p:cNvSpPr>
            <p:nvPr/>
          </p:nvSpPr>
          <p:spPr bwMode="auto">
            <a:xfrm>
              <a:off x="4625975" y="2727326"/>
              <a:ext cx="746125" cy="466725"/>
            </a:xfrm>
            <a:custGeom>
              <a:avLst/>
              <a:gdLst>
                <a:gd name="T0" fmla="*/ 119 w 120"/>
                <a:gd name="T1" fmla="*/ 74 h 75"/>
                <a:gd name="T2" fmla="*/ 116 w 120"/>
                <a:gd name="T3" fmla="*/ 75 h 75"/>
                <a:gd name="T4" fmla="*/ 1 w 120"/>
                <a:gd name="T5" fmla="*/ 4 h 75"/>
                <a:gd name="T6" fmla="*/ 0 w 120"/>
                <a:gd name="T7" fmla="*/ 1 h 75"/>
                <a:gd name="T8" fmla="*/ 0 w 120"/>
                <a:gd name="T9" fmla="*/ 1 h 75"/>
                <a:gd name="T10" fmla="*/ 3 w 120"/>
                <a:gd name="T11" fmla="*/ 0 h 75"/>
                <a:gd name="T12" fmla="*/ 118 w 120"/>
                <a:gd name="T13" fmla="*/ 71 h 75"/>
                <a:gd name="T14" fmla="*/ 119 w 120"/>
                <a:gd name="T15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75">
                  <a:moveTo>
                    <a:pt x="119" y="74"/>
                  </a:moveTo>
                  <a:cubicBezTo>
                    <a:pt x="118" y="75"/>
                    <a:pt x="117" y="75"/>
                    <a:pt x="116" y="7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18" y="71"/>
                    <a:pt x="118" y="71"/>
                    <a:pt x="118" y="71"/>
                  </a:cubicBezTo>
                  <a:cubicBezTo>
                    <a:pt x="119" y="71"/>
                    <a:pt x="120" y="73"/>
                    <a:pt x="119" y="74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2" name="Freeform 56"/>
            <p:cNvSpPr>
              <a:spLocks/>
            </p:cNvSpPr>
            <p:nvPr/>
          </p:nvSpPr>
          <p:spPr bwMode="auto">
            <a:xfrm>
              <a:off x="4406900" y="2801938"/>
              <a:ext cx="193675" cy="125413"/>
            </a:xfrm>
            <a:custGeom>
              <a:avLst/>
              <a:gdLst>
                <a:gd name="T0" fmla="*/ 31 w 31"/>
                <a:gd name="T1" fmla="*/ 19 h 20"/>
                <a:gd name="T2" fmla="*/ 29 w 31"/>
                <a:gd name="T3" fmla="*/ 20 h 20"/>
                <a:gd name="T4" fmla="*/ 1 w 31"/>
                <a:gd name="T5" fmla="*/ 2 h 20"/>
                <a:gd name="T6" fmla="*/ 0 w 31"/>
                <a:gd name="T7" fmla="*/ 0 h 20"/>
                <a:gd name="T8" fmla="*/ 0 w 31"/>
                <a:gd name="T9" fmla="*/ 0 h 20"/>
                <a:gd name="T10" fmla="*/ 2 w 31"/>
                <a:gd name="T11" fmla="*/ 0 h 20"/>
                <a:gd name="T12" fmla="*/ 31 w 31"/>
                <a:gd name="T13" fmla="*/ 18 h 20"/>
                <a:gd name="T14" fmla="*/ 31 w 31"/>
                <a:gd name="T1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0">
                  <a:moveTo>
                    <a:pt x="31" y="19"/>
                  </a:moveTo>
                  <a:cubicBezTo>
                    <a:pt x="31" y="20"/>
                    <a:pt x="30" y="20"/>
                    <a:pt x="29" y="2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9"/>
                    <a:pt x="31" y="19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3" name="Freeform 57"/>
            <p:cNvSpPr>
              <a:spLocks/>
            </p:cNvSpPr>
            <p:nvPr/>
          </p:nvSpPr>
          <p:spPr bwMode="auto">
            <a:xfrm>
              <a:off x="4389438" y="2827338"/>
              <a:ext cx="198438" cy="123825"/>
            </a:xfrm>
            <a:custGeom>
              <a:avLst/>
              <a:gdLst>
                <a:gd name="T0" fmla="*/ 32 w 32"/>
                <a:gd name="T1" fmla="*/ 19 h 20"/>
                <a:gd name="T2" fmla="*/ 30 w 32"/>
                <a:gd name="T3" fmla="*/ 20 h 20"/>
                <a:gd name="T4" fmla="*/ 1 w 32"/>
                <a:gd name="T5" fmla="*/ 2 h 20"/>
                <a:gd name="T6" fmla="*/ 1 w 32"/>
                <a:gd name="T7" fmla="*/ 0 h 20"/>
                <a:gd name="T8" fmla="*/ 1 w 32"/>
                <a:gd name="T9" fmla="*/ 0 h 20"/>
                <a:gd name="T10" fmla="*/ 3 w 32"/>
                <a:gd name="T11" fmla="*/ 0 h 20"/>
                <a:gd name="T12" fmla="*/ 31 w 32"/>
                <a:gd name="T13" fmla="*/ 18 h 20"/>
                <a:gd name="T14" fmla="*/ 32 w 32"/>
                <a:gd name="T1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0">
                  <a:moveTo>
                    <a:pt x="32" y="19"/>
                  </a:moveTo>
                  <a:cubicBezTo>
                    <a:pt x="31" y="20"/>
                    <a:pt x="30" y="20"/>
                    <a:pt x="30" y="2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8"/>
                    <a:pt x="32" y="19"/>
                    <a:pt x="32" y="19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4" name="Freeform 58"/>
            <p:cNvSpPr>
              <a:spLocks/>
            </p:cNvSpPr>
            <p:nvPr/>
          </p:nvSpPr>
          <p:spPr bwMode="auto">
            <a:xfrm>
              <a:off x="4376738" y="2852738"/>
              <a:ext cx="192088" cy="130175"/>
            </a:xfrm>
            <a:custGeom>
              <a:avLst/>
              <a:gdLst>
                <a:gd name="T0" fmla="*/ 31 w 31"/>
                <a:gd name="T1" fmla="*/ 20 h 21"/>
                <a:gd name="T2" fmla="*/ 29 w 31"/>
                <a:gd name="T3" fmla="*/ 20 h 21"/>
                <a:gd name="T4" fmla="*/ 0 w 31"/>
                <a:gd name="T5" fmla="*/ 3 h 21"/>
                <a:gd name="T6" fmla="*/ 0 w 31"/>
                <a:gd name="T7" fmla="*/ 1 h 21"/>
                <a:gd name="T8" fmla="*/ 0 w 31"/>
                <a:gd name="T9" fmla="*/ 1 h 21"/>
                <a:gd name="T10" fmla="*/ 2 w 31"/>
                <a:gd name="T11" fmla="*/ 1 h 21"/>
                <a:gd name="T12" fmla="*/ 30 w 31"/>
                <a:gd name="T13" fmla="*/ 18 h 21"/>
                <a:gd name="T14" fmla="*/ 31 w 31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1">
                  <a:moveTo>
                    <a:pt x="31" y="20"/>
                  </a:moveTo>
                  <a:cubicBezTo>
                    <a:pt x="30" y="21"/>
                    <a:pt x="30" y="21"/>
                    <a:pt x="29" y="2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9"/>
                    <a:pt x="31" y="19"/>
                    <a:pt x="31" y="2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445" name="Group 2444"/>
          <p:cNvGrpSpPr/>
          <p:nvPr/>
        </p:nvGrpSpPr>
        <p:grpSpPr>
          <a:xfrm>
            <a:off x="736646" y="2103603"/>
            <a:ext cx="3259047" cy="1300664"/>
            <a:chOff x="982194" y="512763"/>
            <a:chExt cx="4345396" cy="1734218"/>
          </a:xfrm>
        </p:grpSpPr>
        <p:sp>
          <p:nvSpPr>
            <p:cNvPr id="2446" name="Freeform 88"/>
            <p:cNvSpPr>
              <a:spLocks/>
            </p:cNvSpPr>
            <p:nvPr/>
          </p:nvSpPr>
          <p:spPr bwMode="auto">
            <a:xfrm>
              <a:off x="4165771" y="882435"/>
              <a:ext cx="1161819" cy="608173"/>
            </a:xfrm>
            <a:custGeom>
              <a:avLst/>
              <a:gdLst>
                <a:gd name="T0" fmla="*/ 28 w 165"/>
                <a:gd name="T1" fmla="*/ 28 h 85"/>
                <a:gd name="T2" fmla="*/ 31 w 165"/>
                <a:gd name="T3" fmla="*/ 29 h 85"/>
                <a:gd name="T4" fmla="*/ 56 w 165"/>
                <a:gd name="T5" fmla="*/ 12 h 85"/>
                <a:gd name="T6" fmla="*/ 71 w 165"/>
                <a:gd name="T7" fmla="*/ 16 h 85"/>
                <a:gd name="T8" fmla="*/ 96 w 165"/>
                <a:gd name="T9" fmla="*/ 0 h 85"/>
                <a:gd name="T10" fmla="*/ 124 w 165"/>
                <a:gd name="T11" fmla="*/ 28 h 85"/>
                <a:gd name="T12" fmla="*/ 124 w 165"/>
                <a:gd name="T13" fmla="*/ 31 h 85"/>
                <a:gd name="T14" fmla="*/ 136 w 165"/>
                <a:gd name="T15" fmla="*/ 28 h 85"/>
                <a:gd name="T16" fmla="*/ 165 w 165"/>
                <a:gd name="T17" fmla="*/ 57 h 85"/>
                <a:gd name="T18" fmla="*/ 136 w 165"/>
                <a:gd name="T19" fmla="*/ 85 h 85"/>
                <a:gd name="T20" fmla="*/ 28 w 165"/>
                <a:gd name="T21" fmla="*/ 85 h 85"/>
                <a:gd name="T22" fmla="*/ 0 w 165"/>
                <a:gd name="T23" fmla="*/ 57 h 85"/>
                <a:gd name="T24" fmla="*/ 28 w 165"/>
                <a:gd name="T25" fmla="*/ 2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85">
                  <a:moveTo>
                    <a:pt x="28" y="28"/>
                  </a:moveTo>
                  <a:cubicBezTo>
                    <a:pt x="29" y="28"/>
                    <a:pt x="30" y="29"/>
                    <a:pt x="31" y="29"/>
                  </a:cubicBezTo>
                  <a:cubicBezTo>
                    <a:pt x="35" y="19"/>
                    <a:pt x="45" y="12"/>
                    <a:pt x="56" y="12"/>
                  </a:cubicBezTo>
                  <a:cubicBezTo>
                    <a:pt x="62" y="12"/>
                    <a:pt x="66" y="14"/>
                    <a:pt x="71" y="16"/>
                  </a:cubicBezTo>
                  <a:cubicBezTo>
                    <a:pt x="75" y="7"/>
                    <a:pt x="85" y="0"/>
                    <a:pt x="96" y="0"/>
                  </a:cubicBezTo>
                  <a:cubicBezTo>
                    <a:pt x="112" y="0"/>
                    <a:pt x="124" y="13"/>
                    <a:pt x="124" y="28"/>
                  </a:cubicBezTo>
                  <a:cubicBezTo>
                    <a:pt x="124" y="29"/>
                    <a:pt x="124" y="30"/>
                    <a:pt x="124" y="31"/>
                  </a:cubicBezTo>
                  <a:cubicBezTo>
                    <a:pt x="128" y="29"/>
                    <a:pt x="132" y="28"/>
                    <a:pt x="136" y="28"/>
                  </a:cubicBezTo>
                  <a:cubicBezTo>
                    <a:pt x="152" y="28"/>
                    <a:pt x="165" y="41"/>
                    <a:pt x="165" y="57"/>
                  </a:cubicBezTo>
                  <a:cubicBezTo>
                    <a:pt x="165" y="72"/>
                    <a:pt x="152" y="85"/>
                    <a:pt x="136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3" y="85"/>
                    <a:pt x="0" y="72"/>
                    <a:pt x="0" y="57"/>
                  </a:cubicBezTo>
                  <a:cubicBezTo>
                    <a:pt x="0" y="41"/>
                    <a:pt x="13" y="28"/>
                    <a:pt x="28" y="28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7" name="Freeform 92"/>
            <p:cNvSpPr>
              <a:spLocks/>
            </p:cNvSpPr>
            <p:nvPr/>
          </p:nvSpPr>
          <p:spPr bwMode="auto">
            <a:xfrm>
              <a:off x="1355902" y="923117"/>
              <a:ext cx="398217" cy="398217"/>
            </a:xfrm>
            <a:custGeom>
              <a:avLst/>
              <a:gdLst>
                <a:gd name="T0" fmla="*/ 31 w 66"/>
                <a:gd name="T1" fmla="*/ 0 h 66"/>
                <a:gd name="T2" fmla="*/ 41 w 66"/>
                <a:gd name="T3" fmla="*/ 20 h 66"/>
                <a:gd name="T4" fmla="*/ 66 w 66"/>
                <a:gd name="T5" fmla="*/ 25 h 66"/>
                <a:gd name="T6" fmla="*/ 51 w 66"/>
                <a:gd name="T7" fmla="*/ 40 h 66"/>
                <a:gd name="T8" fmla="*/ 56 w 66"/>
                <a:gd name="T9" fmla="*/ 66 h 66"/>
                <a:gd name="T10" fmla="*/ 31 w 66"/>
                <a:gd name="T11" fmla="*/ 56 h 66"/>
                <a:gd name="T12" fmla="*/ 10 w 66"/>
                <a:gd name="T13" fmla="*/ 66 h 66"/>
                <a:gd name="T14" fmla="*/ 15 w 66"/>
                <a:gd name="T15" fmla="*/ 40 h 66"/>
                <a:gd name="T16" fmla="*/ 0 w 66"/>
                <a:gd name="T17" fmla="*/ 25 h 66"/>
                <a:gd name="T18" fmla="*/ 20 w 66"/>
                <a:gd name="T19" fmla="*/ 20 h 66"/>
                <a:gd name="T20" fmla="*/ 31 w 6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41" y="20"/>
                  </a:lnTo>
                  <a:lnTo>
                    <a:pt x="66" y="25"/>
                  </a:lnTo>
                  <a:lnTo>
                    <a:pt x="51" y="40"/>
                  </a:lnTo>
                  <a:lnTo>
                    <a:pt x="56" y="66"/>
                  </a:lnTo>
                  <a:lnTo>
                    <a:pt x="31" y="56"/>
                  </a:lnTo>
                  <a:lnTo>
                    <a:pt x="10" y="66"/>
                  </a:lnTo>
                  <a:lnTo>
                    <a:pt x="15" y="40"/>
                  </a:lnTo>
                  <a:lnTo>
                    <a:pt x="0" y="25"/>
                  </a:lnTo>
                  <a:lnTo>
                    <a:pt x="20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8" name="Freeform 93"/>
            <p:cNvSpPr>
              <a:spLocks/>
            </p:cNvSpPr>
            <p:nvPr/>
          </p:nvSpPr>
          <p:spPr bwMode="auto">
            <a:xfrm>
              <a:off x="2492375" y="819150"/>
              <a:ext cx="104775" cy="104775"/>
            </a:xfrm>
            <a:custGeom>
              <a:avLst/>
              <a:gdLst>
                <a:gd name="T0" fmla="*/ 31 w 66"/>
                <a:gd name="T1" fmla="*/ 0 h 66"/>
                <a:gd name="T2" fmla="*/ 41 w 66"/>
                <a:gd name="T3" fmla="*/ 26 h 66"/>
                <a:gd name="T4" fmla="*/ 66 w 66"/>
                <a:gd name="T5" fmla="*/ 26 h 66"/>
                <a:gd name="T6" fmla="*/ 51 w 66"/>
                <a:gd name="T7" fmla="*/ 41 h 66"/>
                <a:gd name="T8" fmla="*/ 56 w 66"/>
                <a:gd name="T9" fmla="*/ 66 h 66"/>
                <a:gd name="T10" fmla="*/ 31 w 66"/>
                <a:gd name="T11" fmla="*/ 56 h 66"/>
                <a:gd name="T12" fmla="*/ 10 w 66"/>
                <a:gd name="T13" fmla="*/ 66 h 66"/>
                <a:gd name="T14" fmla="*/ 15 w 66"/>
                <a:gd name="T15" fmla="*/ 41 h 66"/>
                <a:gd name="T16" fmla="*/ 0 w 66"/>
                <a:gd name="T17" fmla="*/ 26 h 66"/>
                <a:gd name="T18" fmla="*/ 21 w 66"/>
                <a:gd name="T19" fmla="*/ 26 h 66"/>
                <a:gd name="T20" fmla="*/ 31 w 6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41" y="26"/>
                  </a:lnTo>
                  <a:lnTo>
                    <a:pt x="66" y="26"/>
                  </a:lnTo>
                  <a:lnTo>
                    <a:pt x="51" y="41"/>
                  </a:lnTo>
                  <a:lnTo>
                    <a:pt x="56" y="66"/>
                  </a:lnTo>
                  <a:lnTo>
                    <a:pt x="31" y="56"/>
                  </a:lnTo>
                  <a:lnTo>
                    <a:pt x="10" y="66"/>
                  </a:lnTo>
                  <a:lnTo>
                    <a:pt x="15" y="41"/>
                  </a:lnTo>
                  <a:lnTo>
                    <a:pt x="0" y="26"/>
                  </a:lnTo>
                  <a:lnTo>
                    <a:pt x="21" y="26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9" name="Freeform 94"/>
            <p:cNvSpPr>
              <a:spLocks/>
            </p:cNvSpPr>
            <p:nvPr/>
          </p:nvSpPr>
          <p:spPr bwMode="auto">
            <a:xfrm>
              <a:off x="1124639" y="1450090"/>
              <a:ext cx="104775" cy="104775"/>
            </a:xfrm>
            <a:custGeom>
              <a:avLst/>
              <a:gdLst>
                <a:gd name="T0" fmla="*/ 36 w 66"/>
                <a:gd name="T1" fmla="*/ 0 h 66"/>
                <a:gd name="T2" fmla="*/ 46 w 66"/>
                <a:gd name="T3" fmla="*/ 20 h 66"/>
                <a:gd name="T4" fmla="*/ 66 w 66"/>
                <a:gd name="T5" fmla="*/ 25 h 66"/>
                <a:gd name="T6" fmla="*/ 51 w 66"/>
                <a:gd name="T7" fmla="*/ 40 h 66"/>
                <a:gd name="T8" fmla="*/ 56 w 66"/>
                <a:gd name="T9" fmla="*/ 66 h 66"/>
                <a:gd name="T10" fmla="*/ 36 w 66"/>
                <a:gd name="T11" fmla="*/ 51 h 66"/>
                <a:gd name="T12" fmla="*/ 15 w 66"/>
                <a:gd name="T13" fmla="*/ 66 h 66"/>
                <a:gd name="T14" fmla="*/ 15 w 66"/>
                <a:gd name="T15" fmla="*/ 40 h 66"/>
                <a:gd name="T16" fmla="*/ 0 w 66"/>
                <a:gd name="T17" fmla="*/ 25 h 66"/>
                <a:gd name="T18" fmla="*/ 26 w 66"/>
                <a:gd name="T19" fmla="*/ 20 h 66"/>
                <a:gd name="T20" fmla="*/ 36 w 6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66">
                  <a:moveTo>
                    <a:pt x="36" y="0"/>
                  </a:moveTo>
                  <a:lnTo>
                    <a:pt x="46" y="20"/>
                  </a:lnTo>
                  <a:lnTo>
                    <a:pt x="66" y="25"/>
                  </a:lnTo>
                  <a:lnTo>
                    <a:pt x="51" y="40"/>
                  </a:lnTo>
                  <a:lnTo>
                    <a:pt x="56" y="66"/>
                  </a:lnTo>
                  <a:lnTo>
                    <a:pt x="36" y="51"/>
                  </a:lnTo>
                  <a:lnTo>
                    <a:pt x="15" y="66"/>
                  </a:lnTo>
                  <a:lnTo>
                    <a:pt x="15" y="40"/>
                  </a:lnTo>
                  <a:lnTo>
                    <a:pt x="0" y="25"/>
                  </a:lnTo>
                  <a:lnTo>
                    <a:pt x="26" y="2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0" name="Freeform 95"/>
            <p:cNvSpPr>
              <a:spLocks/>
            </p:cNvSpPr>
            <p:nvPr/>
          </p:nvSpPr>
          <p:spPr bwMode="auto">
            <a:xfrm>
              <a:off x="3997325" y="512763"/>
              <a:ext cx="104775" cy="96837"/>
            </a:xfrm>
            <a:custGeom>
              <a:avLst/>
              <a:gdLst>
                <a:gd name="T0" fmla="*/ 30 w 66"/>
                <a:gd name="T1" fmla="*/ 0 h 61"/>
                <a:gd name="T2" fmla="*/ 40 w 66"/>
                <a:gd name="T3" fmla="*/ 20 h 61"/>
                <a:gd name="T4" fmla="*/ 66 w 66"/>
                <a:gd name="T5" fmla="*/ 20 h 61"/>
                <a:gd name="T6" fmla="*/ 51 w 66"/>
                <a:gd name="T7" fmla="*/ 41 h 61"/>
                <a:gd name="T8" fmla="*/ 56 w 66"/>
                <a:gd name="T9" fmla="*/ 61 h 61"/>
                <a:gd name="T10" fmla="*/ 30 w 66"/>
                <a:gd name="T11" fmla="*/ 51 h 61"/>
                <a:gd name="T12" fmla="*/ 10 w 66"/>
                <a:gd name="T13" fmla="*/ 61 h 61"/>
                <a:gd name="T14" fmla="*/ 15 w 66"/>
                <a:gd name="T15" fmla="*/ 41 h 61"/>
                <a:gd name="T16" fmla="*/ 0 w 66"/>
                <a:gd name="T17" fmla="*/ 20 h 61"/>
                <a:gd name="T18" fmla="*/ 20 w 66"/>
                <a:gd name="T19" fmla="*/ 20 h 61"/>
                <a:gd name="T20" fmla="*/ 30 w 66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61">
                  <a:moveTo>
                    <a:pt x="30" y="0"/>
                  </a:moveTo>
                  <a:lnTo>
                    <a:pt x="40" y="20"/>
                  </a:lnTo>
                  <a:lnTo>
                    <a:pt x="66" y="20"/>
                  </a:lnTo>
                  <a:lnTo>
                    <a:pt x="51" y="41"/>
                  </a:lnTo>
                  <a:lnTo>
                    <a:pt x="56" y="61"/>
                  </a:lnTo>
                  <a:lnTo>
                    <a:pt x="30" y="51"/>
                  </a:lnTo>
                  <a:lnTo>
                    <a:pt x="10" y="61"/>
                  </a:lnTo>
                  <a:lnTo>
                    <a:pt x="15" y="41"/>
                  </a:lnTo>
                  <a:lnTo>
                    <a:pt x="0" y="20"/>
                  </a:lnTo>
                  <a:lnTo>
                    <a:pt x="20" y="2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1" name="Freeform 93"/>
            <p:cNvSpPr>
              <a:spLocks/>
            </p:cNvSpPr>
            <p:nvPr/>
          </p:nvSpPr>
          <p:spPr bwMode="auto">
            <a:xfrm>
              <a:off x="1948823" y="1223067"/>
              <a:ext cx="104775" cy="104775"/>
            </a:xfrm>
            <a:custGeom>
              <a:avLst/>
              <a:gdLst>
                <a:gd name="T0" fmla="*/ 31 w 66"/>
                <a:gd name="T1" fmla="*/ 0 h 66"/>
                <a:gd name="T2" fmla="*/ 41 w 66"/>
                <a:gd name="T3" fmla="*/ 26 h 66"/>
                <a:gd name="T4" fmla="*/ 66 w 66"/>
                <a:gd name="T5" fmla="*/ 26 h 66"/>
                <a:gd name="T6" fmla="*/ 51 w 66"/>
                <a:gd name="T7" fmla="*/ 41 h 66"/>
                <a:gd name="T8" fmla="*/ 56 w 66"/>
                <a:gd name="T9" fmla="*/ 66 h 66"/>
                <a:gd name="T10" fmla="*/ 31 w 66"/>
                <a:gd name="T11" fmla="*/ 56 h 66"/>
                <a:gd name="T12" fmla="*/ 10 w 66"/>
                <a:gd name="T13" fmla="*/ 66 h 66"/>
                <a:gd name="T14" fmla="*/ 15 w 66"/>
                <a:gd name="T15" fmla="*/ 41 h 66"/>
                <a:gd name="T16" fmla="*/ 0 w 66"/>
                <a:gd name="T17" fmla="*/ 26 h 66"/>
                <a:gd name="T18" fmla="*/ 21 w 66"/>
                <a:gd name="T19" fmla="*/ 26 h 66"/>
                <a:gd name="T20" fmla="*/ 31 w 6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41" y="26"/>
                  </a:lnTo>
                  <a:lnTo>
                    <a:pt x="66" y="26"/>
                  </a:lnTo>
                  <a:lnTo>
                    <a:pt x="51" y="41"/>
                  </a:lnTo>
                  <a:lnTo>
                    <a:pt x="56" y="66"/>
                  </a:lnTo>
                  <a:lnTo>
                    <a:pt x="31" y="56"/>
                  </a:lnTo>
                  <a:lnTo>
                    <a:pt x="10" y="66"/>
                  </a:lnTo>
                  <a:lnTo>
                    <a:pt x="15" y="41"/>
                  </a:lnTo>
                  <a:lnTo>
                    <a:pt x="0" y="26"/>
                  </a:lnTo>
                  <a:lnTo>
                    <a:pt x="21" y="26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2" name="Freeform 92"/>
            <p:cNvSpPr>
              <a:spLocks/>
            </p:cNvSpPr>
            <p:nvPr/>
          </p:nvSpPr>
          <p:spPr bwMode="auto">
            <a:xfrm>
              <a:off x="982194" y="1848764"/>
              <a:ext cx="398217" cy="398217"/>
            </a:xfrm>
            <a:custGeom>
              <a:avLst/>
              <a:gdLst>
                <a:gd name="T0" fmla="*/ 31 w 66"/>
                <a:gd name="T1" fmla="*/ 0 h 66"/>
                <a:gd name="T2" fmla="*/ 41 w 66"/>
                <a:gd name="T3" fmla="*/ 20 h 66"/>
                <a:gd name="T4" fmla="*/ 66 w 66"/>
                <a:gd name="T5" fmla="*/ 25 h 66"/>
                <a:gd name="T6" fmla="*/ 51 w 66"/>
                <a:gd name="T7" fmla="*/ 40 h 66"/>
                <a:gd name="T8" fmla="*/ 56 w 66"/>
                <a:gd name="T9" fmla="*/ 66 h 66"/>
                <a:gd name="T10" fmla="*/ 31 w 66"/>
                <a:gd name="T11" fmla="*/ 56 h 66"/>
                <a:gd name="T12" fmla="*/ 10 w 66"/>
                <a:gd name="T13" fmla="*/ 66 h 66"/>
                <a:gd name="T14" fmla="*/ 15 w 66"/>
                <a:gd name="T15" fmla="*/ 40 h 66"/>
                <a:gd name="T16" fmla="*/ 0 w 66"/>
                <a:gd name="T17" fmla="*/ 25 h 66"/>
                <a:gd name="T18" fmla="*/ 20 w 66"/>
                <a:gd name="T19" fmla="*/ 20 h 66"/>
                <a:gd name="T20" fmla="*/ 31 w 6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41" y="20"/>
                  </a:lnTo>
                  <a:lnTo>
                    <a:pt x="66" y="25"/>
                  </a:lnTo>
                  <a:lnTo>
                    <a:pt x="51" y="40"/>
                  </a:lnTo>
                  <a:lnTo>
                    <a:pt x="56" y="66"/>
                  </a:lnTo>
                  <a:lnTo>
                    <a:pt x="31" y="56"/>
                  </a:lnTo>
                  <a:lnTo>
                    <a:pt x="10" y="66"/>
                  </a:lnTo>
                  <a:lnTo>
                    <a:pt x="15" y="40"/>
                  </a:lnTo>
                  <a:lnTo>
                    <a:pt x="0" y="25"/>
                  </a:lnTo>
                  <a:lnTo>
                    <a:pt x="20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3" name="Freeform 92"/>
            <p:cNvSpPr>
              <a:spLocks/>
            </p:cNvSpPr>
            <p:nvPr/>
          </p:nvSpPr>
          <p:spPr bwMode="auto">
            <a:xfrm>
              <a:off x="3110021" y="933424"/>
              <a:ext cx="398217" cy="398217"/>
            </a:xfrm>
            <a:custGeom>
              <a:avLst/>
              <a:gdLst>
                <a:gd name="T0" fmla="*/ 31 w 66"/>
                <a:gd name="T1" fmla="*/ 0 h 66"/>
                <a:gd name="T2" fmla="*/ 41 w 66"/>
                <a:gd name="T3" fmla="*/ 20 h 66"/>
                <a:gd name="T4" fmla="*/ 66 w 66"/>
                <a:gd name="T5" fmla="*/ 25 h 66"/>
                <a:gd name="T6" fmla="*/ 51 w 66"/>
                <a:gd name="T7" fmla="*/ 40 h 66"/>
                <a:gd name="T8" fmla="*/ 56 w 66"/>
                <a:gd name="T9" fmla="*/ 66 h 66"/>
                <a:gd name="T10" fmla="*/ 31 w 66"/>
                <a:gd name="T11" fmla="*/ 56 h 66"/>
                <a:gd name="T12" fmla="*/ 10 w 66"/>
                <a:gd name="T13" fmla="*/ 66 h 66"/>
                <a:gd name="T14" fmla="*/ 15 w 66"/>
                <a:gd name="T15" fmla="*/ 40 h 66"/>
                <a:gd name="T16" fmla="*/ 0 w 66"/>
                <a:gd name="T17" fmla="*/ 25 h 66"/>
                <a:gd name="T18" fmla="*/ 20 w 66"/>
                <a:gd name="T19" fmla="*/ 20 h 66"/>
                <a:gd name="T20" fmla="*/ 31 w 6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41" y="20"/>
                  </a:lnTo>
                  <a:lnTo>
                    <a:pt x="66" y="25"/>
                  </a:lnTo>
                  <a:lnTo>
                    <a:pt x="51" y="40"/>
                  </a:lnTo>
                  <a:lnTo>
                    <a:pt x="56" y="66"/>
                  </a:lnTo>
                  <a:lnTo>
                    <a:pt x="31" y="56"/>
                  </a:lnTo>
                  <a:lnTo>
                    <a:pt x="10" y="66"/>
                  </a:lnTo>
                  <a:lnTo>
                    <a:pt x="15" y="40"/>
                  </a:lnTo>
                  <a:lnTo>
                    <a:pt x="0" y="25"/>
                  </a:lnTo>
                  <a:lnTo>
                    <a:pt x="20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4" name="Freeform 95"/>
            <p:cNvSpPr>
              <a:spLocks/>
            </p:cNvSpPr>
            <p:nvPr/>
          </p:nvSpPr>
          <p:spPr bwMode="auto">
            <a:xfrm>
              <a:off x="4149725" y="682580"/>
              <a:ext cx="61667" cy="79420"/>
            </a:xfrm>
            <a:custGeom>
              <a:avLst/>
              <a:gdLst>
                <a:gd name="T0" fmla="*/ 30 w 66"/>
                <a:gd name="T1" fmla="*/ 0 h 61"/>
                <a:gd name="T2" fmla="*/ 40 w 66"/>
                <a:gd name="T3" fmla="*/ 20 h 61"/>
                <a:gd name="T4" fmla="*/ 66 w 66"/>
                <a:gd name="T5" fmla="*/ 20 h 61"/>
                <a:gd name="T6" fmla="*/ 51 w 66"/>
                <a:gd name="T7" fmla="*/ 41 h 61"/>
                <a:gd name="T8" fmla="*/ 56 w 66"/>
                <a:gd name="T9" fmla="*/ 61 h 61"/>
                <a:gd name="T10" fmla="*/ 30 w 66"/>
                <a:gd name="T11" fmla="*/ 51 h 61"/>
                <a:gd name="T12" fmla="*/ 10 w 66"/>
                <a:gd name="T13" fmla="*/ 61 h 61"/>
                <a:gd name="T14" fmla="*/ 15 w 66"/>
                <a:gd name="T15" fmla="*/ 41 h 61"/>
                <a:gd name="T16" fmla="*/ 0 w 66"/>
                <a:gd name="T17" fmla="*/ 20 h 61"/>
                <a:gd name="T18" fmla="*/ 20 w 66"/>
                <a:gd name="T19" fmla="*/ 20 h 61"/>
                <a:gd name="T20" fmla="*/ 30 w 66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61">
                  <a:moveTo>
                    <a:pt x="30" y="0"/>
                  </a:moveTo>
                  <a:lnTo>
                    <a:pt x="40" y="20"/>
                  </a:lnTo>
                  <a:lnTo>
                    <a:pt x="66" y="20"/>
                  </a:lnTo>
                  <a:lnTo>
                    <a:pt x="51" y="41"/>
                  </a:lnTo>
                  <a:lnTo>
                    <a:pt x="56" y="61"/>
                  </a:lnTo>
                  <a:lnTo>
                    <a:pt x="30" y="51"/>
                  </a:lnTo>
                  <a:lnTo>
                    <a:pt x="10" y="61"/>
                  </a:lnTo>
                  <a:lnTo>
                    <a:pt x="15" y="41"/>
                  </a:lnTo>
                  <a:lnTo>
                    <a:pt x="0" y="20"/>
                  </a:lnTo>
                  <a:lnTo>
                    <a:pt x="20" y="2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5" name="Freeform 88"/>
            <p:cNvSpPr>
              <a:spLocks/>
            </p:cNvSpPr>
            <p:nvPr/>
          </p:nvSpPr>
          <p:spPr bwMode="auto">
            <a:xfrm>
              <a:off x="1871232" y="1577219"/>
              <a:ext cx="1161819" cy="608173"/>
            </a:xfrm>
            <a:custGeom>
              <a:avLst/>
              <a:gdLst>
                <a:gd name="T0" fmla="*/ 28 w 165"/>
                <a:gd name="T1" fmla="*/ 28 h 85"/>
                <a:gd name="T2" fmla="*/ 31 w 165"/>
                <a:gd name="T3" fmla="*/ 29 h 85"/>
                <a:gd name="T4" fmla="*/ 56 w 165"/>
                <a:gd name="T5" fmla="*/ 12 h 85"/>
                <a:gd name="T6" fmla="*/ 71 w 165"/>
                <a:gd name="T7" fmla="*/ 16 h 85"/>
                <a:gd name="T8" fmla="*/ 96 w 165"/>
                <a:gd name="T9" fmla="*/ 0 h 85"/>
                <a:gd name="T10" fmla="*/ 124 w 165"/>
                <a:gd name="T11" fmla="*/ 28 h 85"/>
                <a:gd name="T12" fmla="*/ 124 w 165"/>
                <a:gd name="T13" fmla="*/ 31 h 85"/>
                <a:gd name="T14" fmla="*/ 136 w 165"/>
                <a:gd name="T15" fmla="*/ 28 h 85"/>
                <a:gd name="T16" fmla="*/ 165 w 165"/>
                <a:gd name="T17" fmla="*/ 57 h 85"/>
                <a:gd name="T18" fmla="*/ 136 w 165"/>
                <a:gd name="T19" fmla="*/ 85 h 85"/>
                <a:gd name="T20" fmla="*/ 28 w 165"/>
                <a:gd name="T21" fmla="*/ 85 h 85"/>
                <a:gd name="T22" fmla="*/ 0 w 165"/>
                <a:gd name="T23" fmla="*/ 57 h 85"/>
                <a:gd name="T24" fmla="*/ 28 w 165"/>
                <a:gd name="T25" fmla="*/ 2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85">
                  <a:moveTo>
                    <a:pt x="28" y="28"/>
                  </a:moveTo>
                  <a:cubicBezTo>
                    <a:pt x="29" y="28"/>
                    <a:pt x="30" y="29"/>
                    <a:pt x="31" y="29"/>
                  </a:cubicBezTo>
                  <a:cubicBezTo>
                    <a:pt x="35" y="19"/>
                    <a:pt x="45" y="12"/>
                    <a:pt x="56" y="12"/>
                  </a:cubicBezTo>
                  <a:cubicBezTo>
                    <a:pt x="62" y="12"/>
                    <a:pt x="66" y="14"/>
                    <a:pt x="71" y="16"/>
                  </a:cubicBezTo>
                  <a:cubicBezTo>
                    <a:pt x="75" y="7"/>
                    <a:pt x="85" y="0"/>
                    <a:pt x="96" y="0"/>
                  </a:cubicBezTo>
                  <a:cubicBezTo>
                    <a:pt x="112" y="0"/>
                    <a:pt x="124" y="13"/>
                    <a:pt x="124" y="28"/>
                  </a:cubicBezTo>
                  <a:cubicBezTo>
                    <a:pt x="124" y="29"/>
                    <a:pt x="124" y="30"/>
                    <a:pt x="124" y="31"/>
                  </a:cubicBezTo>
                  <a:cubicBezTo>
                    <a:pt x="128" y="29"/>
                    <a:pt x="132" y="28"/>
                    <a:pt x="136" y="28"/>
                  </a:cubicBezTo>
                  <a:cubicBezTo>
                    <a:pt x="152" y="28"/>
                    <a:pt x="165" y="41"/>
                    <a:pt x="165" y="57"/>
                  </a:cubicBezTo>
                  <a:cubicBezTo>
                    <a:pt x="165" y="72"/>
                    <a:pt x="152" y="85"/>
                    <a:pt x="136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3" y="85"/>
                    <a:pt x="0" y="72"/>
                    <a:pt x="0" y="57"/>
                  </a:cubicBezTo>
                  <a:cubicBezTo>
                    <a:pt x="0" y="41"/>
                    <a:pt x="13" y="28"/>
                    <a:pt x="28" y="28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6" name="Freeform 92"/>
            <p:cNvSpPr>
              <a:spLocks/>
            </p:cNvSpPr>
            <p:nvPr/>
          </p:nvSpPr>
          <p:spPr bwMode="auto">
            <a:xfrm>
              <a:off x="3417140" y="1619986"/>
              <a:ext cx="398217" cy="398217"/>
            </a:xfrm>
            <a:custGeom>
              <a:avLst/>
              <a:gdLst>
                <a:gd name="T0" fmla="*/ 31 w 66"/>
                <a:gd name="T1" fmla="*/ 0 h 66"/>
                <a:gd name="T2" fmla="*/ 41 w 66"/>
                <a:gd name="T3" fmla="*/ 20 h 66"/>
                <a:gd name="T4" fmla="*/ 66 w 66"/>
                <a:gd name="T5" fmla="*/ 25 h 66"/>
                <a:gd name="T6" fmla="*/ 51 w 66"/>
                <a:gd name="T7" fmla="*/ 40 h 66"/>
                <a:gd name="T8" fmla="*/ 56 w 66"/>
                <a:gd name="T9" fmla="*/ 66 h 66"/>
                <a:gd name="T10" fmla="*/ 31 w 66"/>
                <a:gd name="T11" fmla="*/ 56 h 66"/>
                <a:gd name="T12" fmla="*/ 10 w 66"/>
                <a:gd name="T13" fmla="*/ 66 h 66"/>
                <a:gd name="T14" fmla="*/ 15 w 66"/>
                <a:gd name="T15" fmla="*/ 40 h 66"/>
                <a:gd name="T16" fmla="*/ 0 w 66"/>
                <a:gd name="T17" fmla="*/ 25 h 66"/>
                <a:gd name="T18" fmla="*/ 20 w 66"/>
                <a:gd name="T19" fmla="*/ 20 h 66"/>
                <a:gd name="T20" fmla="*/ 31 w 6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66">
                  <a:moveTo>
                    <a:pt x="31" y="0"/>
                  </a:moveTo>
                  <a:lnTo>
                    <a:pt x="41" y="20"/>
                  </a:lnTo>
                  <a:lnTo>
                    <a:pt x="66" y="25"/>
                  </a:lnTo>
                  <a:lnTo>
                    <a:pt x="51" y="40"/>
                  </a:lnTo>
                  <a:lnTo>
                    <a:pt x="56" y="66"/>
                  </a:lnTo>
                  <a:lnTo>
                    <a:pt x="31" y="56"/>
                  </a:lnTo>
                  <a:lnTo>
                    <a:pt x="10" y="66"/>
                  </a:lnTo>
                  <a:lnTo>
                    <a:pt x="15" y="40"/>
                  </a:lnTo>
                  <a:lnTo>
                    <a:pt x="0" y="25"/>
                  </a:lnTo>
                  <a:lnTo>
                    <a:pt x="20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ED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457" name="Group 2456"/>
          <p:cNvGrpSpPr/>
          <p:nvPr/>
        </p:nvGrpSpPr>
        <p:grpSpPr>
          <a:xfrm>
            <a:off x="2681870" y="4773769"/>
            <a:ext cx="6357584" cy="2047635"/>
            <a:chOff x="3717507" y="4651645"/>
            <a:chExt cx="8476779" cy="2730180"/>
          </a:xfrm>
          <a:solidFill>
            <a:srgbClr val="FFFFFF"/>
          </a:solidFill>
        </p:grpSpPr>
        <p:sp>
          <p:nvSpPr>
            <p:cNvPr id="2458" name="Freeform 14"/>
            <p:cNvSpPr>
              <a:spLocks noEditPoints="1"/>
            </p:cNvSpPr>
            <p:nvPr/>
          </p:nvSpPr>
          <p:spPr bwMode="auto">
            <a:xfrm>
              <a:off x="7995773" y="5527837"/>
              <a:ext cx="904598" cy="1344879"/>
            </a:xfrm>
            <a:custGeom>
              <a:avLst/>
              <a:gdLst>
                <a:gd name="T0" fmla="*/ 30 w 45"/>
                <a:gd name="T1" fmla="*/ 11 h 66"/>
                <a:gd name="T2" fmla="*/ 0 w 45"/>
                <a:gd name="T3" fmla="*/ 66 h 66"/>
                <a:gd name="T4" fmla="*/ 0 w 45"/>
                <a:gd name="T5" fmla="*/ 66 h 66"/>
                <a:gd name="T6" fmla="*/ 20 w 45"/>
                <a:gd name="T7" fmla="*/ 66 h 66"/>
                <a:gd name="T8" fmla="*/ 45 w 45"/>
                <a:gd name="T9" fmla="*/ 22 h 66"/>
                <a:gd name="T10" fmla="*/ 36 w 45"/>
                <a:gd name="T11" fmla="*/ 25 h 66"/>
                <a:gd name="T12" fmla="*/ 25 w 45"/>
                <a:gd name="T13" fmla="*/ 20 h 66"/>
                <a:gd name="T14" fmla="*/ 30 w 45"/>
                <a:gd name="T15" fmla="*/ 11 h 66"/>
                <a:gd name="T16" fmla="*/ 37 w 45"/>
                <a:gd name="T17" fmla="*/ 0 h 66"/>
                <a:gd name="T18" fmla="*/ 45 w 45"/>
                <a:gd name="T19" fmla="*/ 18 h 66"/>
                <a:gd name="T20" fmla="*/ 37 w 45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66">
                  <a:moveTo>
                    <a:pt x="30" y="11"/>
                  </a:moveTo>
                  <a:cubicBezTo>
                    <a:pt x="19" y="29"/>
                    <a:pt x="10" y="48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" y="66"/>
                    <a:pt x="13" y="66"/>
                    <a:pt x="20" y="66"/>
                  </a:cubicBezTo>
                  <a:cubicBezTo>
                    <a:pt x="28" y="51"/>
                    <a:pt x="36" y="36"/>
                    <a:pt x="45" y="22"/>
                  </a:cubicBezTo>
                  <a:cubicBezTo>
                    <a:pt x="42" y="23"/>
                    <a:pt x="39" y="24"/>
                    <a:pt x="36" y="25"/>
                  </a:cubicBezTo>
                  <a:cubicBezTo>
                    <a:pt x="32" y="23"/>
                    <a:pt x="28" y="22"/>
                    <a:pt x="25" y="20"/>
                  </a:cubicBezTo>
                  <a:cubicBezTo>
                    <a:pt x="27" y="17"/>
                    <a:pt x="28" y="14"/>
                    <a:pt x="30" y="11"/>
                  </a:cubicBezTo>
                  <a:moveTo>
                    <a:pt x="37" y="0"/>
                  </a:moveTo>
                  <a:cubicBezTo>
                    <a:pt x="40" y="6"/>
                    <a:pt x="43" y="12"/>
                    <a:pt x="45" y="18"/>
                  </a:cubicBezTo>
                  <a:cubicBezTo>
                    <a:pt x="43" y="12"/>
                    <a:pt x="40" y="6"/>
                    <a:pt x="3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9" name="Freeform 15"/>
            <p:cNvSpPr>
              <a:spLocks/>
            </p:cNvSpPr>
            <p:nvPr/>
          </p:nvSpPr>
          <p:spPr bwMode="auto">
            <a:xfrm>
              <a:off x="8498327" y="5527837"/>
              <a:ext cx="421709" cy="509109"/>
            </a:xfrm>
            <a:custGeom>
              <a:avLst/>
              <a:gdLst>
                <a:gd name="T0" fmla="*/ 12 w 21"/>
                <a:gd name="T1" fmla="*/ 0 h 25"/>
                <a:gd name="T2" fmla="*/ 5 w 21"/>
                <a:gd name="T3" fmla="*/ 11 h 25"/>
                <a:gd name="T4" fmla="*/ 0 w 21"/>
                <a:gd name="T5" fmla="*/ 20 h 25"/>
                <a:gd name="T6" fmla="*/ 11 w 21"/>
                <a:gd name="T7" fmla="*/ 25 h 25"/>
                <a:gd name="T8" fmla="*/ 20 w 21"/>
                <a:gd name="T9" fmla="*/ 22 h 25"/>
                <a:gd name="T10" fmla="*/ 21 w 21"/>
                <a:gd name="T11" fmla="*/ 20 h 25"/>
                <a:gd name="T12" fmla="*/ 20 w 21"/>
                <a:gd name="T13" fmla="*/ 18 h 25"/>
                <a:gd name="T14" fmla="*/ 12 w 21"/>
                <a:gd name="T15" fmla="*/ 0 h 25"/>
                <a:gd name="T16" fmla="*/ 12 w 21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5">
                  <a:moveTo>
                    <a:pt x="12" y="0"/>
                  </a:moveTo>
                  <a:cubicBezTo>
                    <a:pt x="9" y="4"/>
                    <a:pt x="7" y="8"/>
                    <a:pt x="5" y="11"/>
                  </a:cubicBezTo>
                  <a:cubicBezTo>
                    <a:pt x="3" y="14"/>
                    <a:pt x="2" y="17"/>
                    <a:pt x="0" y="20"/>
                  </a:cubicBezTo>
                  <a:cubicBezTo>
                    <a:pt x="3" y="22"/>
                    <a:pt x="7" y="23"/>
                    <a:pt x="11" y="25"/>
                  </a:cubicBezTo>
                  <a:cubicBezTo>
                    <a:pt x="14" y="24"/>
                    <a:pt x="17" y="23"/>
                    <a:pt x="20" y="22"/>
                  </a:cubicBezTo>
                  <a:cubicBezTo>
                    <a:pt x="21" y="21"/>
                    <a:pt x="21" y="20"/>
                    <a:pt x="21" y="20"/>
                  </a:cubicBezTo>
                  <a:cubicBezTo>
                    <a:pt x="21" y="19"/>
                    <a:pt x="21" y="18"/>
                    <a:pt x="20" y="18"/>
                  </a:cubicBezTo>
                  <a:cubicBezTo>
                    <a:pt x="18" y="12"/>
                    <a:pt x="15" y="6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0" name="Freeform 16"/>
            <p:cNvSpPr>
              <a:spLocks noEditPoints="1"/>
            </p:cNvSpPr>
            <p:nvPr/>
          </p:nvSpPr>
          <p:spPr bwMode="auto">
            <a:xfrm>
              <a:off x="9302414" y="6159308"/>
              <a:ext cx="1023681" cy="815012"/>
            </a:xfrm>
            <a:custGeom>
              <a:avLst/>
              <a:gdLst>
                <a:gd name="T0" fmla="*/ 9 w 51"/>
                <a:gd name="T1" fmla="*/ 38 h 40"/>
                <a:gd name="T2" fmla="*/ 31 w 51"/>
                <a:gd name="T3" fmla="*/ 40 h 40"/>
                <a:gd name="T4" fmla="*/ 31 w 51"/>
                <a:gd name="T5" fmla="*/ 40 h 40"/>
                <a:gd name="T6" fmla="*/ 9 w 51"/>
                <a:gd name="T7" fmla="*/ 38 h 40"/>
                <a:gd name="T8" fmla="*/ 9 w 51"/>
                <a:gd name="T9" fmla="*/ 38 h 40"/>
                <a:gd name="T10" fmla="*/ 0 w 51"/>
                <a:gd name="T11" fmla="*/ 37 h 40"/>
                <a:gd name="T12" fmla="*/ 0 w 51"/>
                <a:gd name="T13" fmla="*/ 37 h 40"/>
                <a:gd name="T14" fmla="*/ 9 w 51"/>
                <a:gd name="T15" fmla="*/ 38 h 40"/>
                <a:gd name="T16" fmla="*/ 9 w 51"/>
                <a:gd name="T17" fmla="*/ 38 h 40"/>
                <a:gd name="T18" fmla="*/ 0 w 51"/>
                <a:gd name="T19" fmla="*/ 37 h 40"/>
                <a:gd name="T20" fmla="*/ 24 w 51"/>
                <a:gd name="T21" fmla="*/ 0 h 40"/>
                <a:gd name="T22" fmla="*/ 23 w 51"/>
                <a:gd name="T23" fmla="*/ 2 h 40"/>
                <a:gd name="T24" fmla="*/ 32 w 51"/>
                <a:gd name="T25" fmla="*/ 27 h 40"/>
                <a:gd name="T26" fmla="*/ 44 w 51"/>
                <a:gd name="T27" fmla="*/ 24 h 40"/>
                <a:gd name="T28" fmla="*/ 48 w 51"/>
                <a:gd name="T29" fmla="*/ 25 h 40"/>
                <a:gd name="T30" fmla="*/ 51 w 51"/>
                <a:gd name="T31" fmla="*/ 25 h 40"/>
                <a:gd name="T32" fmla="*/ 43 w 51"/>
                <a:gd name="T33" fmla="*/ 2 h 40"/>
                <a:gd name="T34" fmla="*/ 33 w 51"/>
                <a:gd name="T35" fmla="*/ 5 h 40"/>
                <a:gd name="T36" fmla="*/ 24 w 51"/>
                <a:gd name="T3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40">
                  <a:moveTo>
                    <a:pt x="9" y="38"/>
                  </a:moveTo>
                  <a:cubicBezTo>
                    <a:pt x="16" y="39"/>
                    <a:pt x="24" y="39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4" y="39"/>
                    <a:pt x="16" y="39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3" y="38"/>
                    <a:pt x="6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6" y="38"/>
                    <a:pt x="3" y="38"/>
                    <a:pt x="0" y="37"/>
                  </a:cubicBezTo>
                  <a:moveTo>
                    <a:pt x="24" y="0"/>
                  </a:moveTo>
                  <a:cubicBezTo>
                    <a:pt x="24" y="1"/>
                    <a:pt x="23" y="2"/>
                    <a:pt x="23" y="2"/>
                  </a:cubicBezTo>
                  <a:cubicBezTo>
                    <a:pt x="26" y="11"/>
                    <a:pt x="29" y="19"/>
                    <a:pt x="32" y="27"/>
                  </a:cubicBezTo>
                  <a:cubicBezTo>
                    <a:pt x="36" y="25"/>
                    <a:pt x="40" y="24"/>
                    <a:pt x="44" y="24"/>
                  </a:cubicBezTo>
                  <a:cubicBezTo>
                    <a:pt x="46" y="24"/>
                    <a:pt x="47" y="24"/>
                    <a:pt x="48" y="25"/>
                  </a:cubicBezTo>
                  <a:cubicBezTo>
                    <a:pt x="49" y="25"/>
                    <a:pt x="50" y="25"/>
                    <a:pt x="51" y="25"/>
                  </a:cubicBezTo>
                  <a:cubicBezTo>
                    <a:pt x="48" y="17"/>
                    <a:pt x="46" y="10"/>
                    <a:pt x="43" y="2"/>
                  </a:cubicBezTo>
                  <a:cubicBezTo>
                    <a:pt x="39" y="3"/>
                    <a:pt x="36" y="4"/>
                    <a:pt x="33" y="5"/>
                  </a:cubicBezTo>
                  <a:cubicBezTo>
                    <a:pt x="30" y="3"/>
                    <a:pt x="27" y="2"/>
                    <a:pt x="2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1" name="Freeform 17"/>
            <p:cNvSpPr>
              <a:spLocks/>
            </p:cNvSpPr>
            <p:nvPr/>
          </p:nvSpPr>
          <p:spPr bwMode="auto">
            <a:xfrm>
              <a:off x="9784211" y="5833740"/>
              <a:ext cx="381286" cy="427171"/>
            </a:xfrm>
            <a:custGeom>
              <a:avLst/>
              <a:gdLst>
                <a:gd name="T0" fmla="*/ 11 w 19"/>
                <a:gd name="T1" fmla="*/ 0 h 21"/>
                <a:gd name="T2" fmla="*/ 0 w 19"/>
                <a:gd name="T3" fmla="*/ 16 h 21"/>
                <a:gd name="T4" fmla="*/ 0 w 19"/>
                <a:gd name="T5" fmla="*/ 16 h 21"/>
                <a:gd name="T6" fmla="*/ 9 w 19"/>
                <a:gd name="T7" fmla="*/ 21 h 21"/>
                <a:gd name="T8" fmla="*/ 19 w 19"/>
                <a:gd name="T9" fmla="*/ 18 h 21"/>
                <a:gd name="T10" fmla="*/ 19 w 19"/>
                <a:gd name="T11" fmla="*/ 18 h 21"/>
                <a:gd name="T12" fmla="*/ 11 w 19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1">
                  <a:moveTo>
                    <a:pt x="11" y="0"/>
                  </a:moveTo>
                  <a:cubicBezTo>
                    <a:pt x="7" y="5"/>
                    <a:pt x="4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8"/>
                    <a:pt x="6" y="19"/>
                    <a:pt x="9" y="21"/>
                  </a:cubicBezTo>
                  <a:cubicBezTo>
                    <a:pt x="12" y="20"/>
                    <a:pt x="15" y="19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6" y="12"/>
                    <a:pt x="14" y="6"/>
                    <a:pt x="1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2" name="Freeform 18"/>
            <p:cNvSpPr>
              <a:spLocks noEditPoints="1"/>
            </p:cNvSpPr>
            <p:nvPr/>
          </p:nvSpPr>
          <p:spPr bwMode="auto">
            <a:xfrm>
              <a:off x="8397816" y="5262358"/>
              <a:ext cx="1546993" cy="1711962"/>
            </a:xfrm>
            <a:custGeom>
              <a:avLst/>
              <a:gdLst>
                <a:gd name="T0" fmla="*/ 54 w 77"/>
                <a:gd name="T1" fmla="*/ 82 h 84"/>
                <a:gd name="T2" fmla="*/ 76 w 77"/>
                <a:gd name="T3" fmla="*/ 84 h 84"/>
                <a:gd name="T4" fmla="*/ 56 w 77"/>
                <a:gd name="T5" fmla="*/ 82 h 84"/>
                <a:gd name="T6" fmla="*/ 55 w 77"/>
                <a:gd name="T7" fmla="*/ 82 h 84"/>
                <a:gd name="T8" fmla="*/ 54 w 77"/>
                <a:gd name="T9" fmla="*/ 82 h 84"/>
                <a:gd name="T10" fmla="*/ 35 w 77"/>
                <a:gd name="T11" fmla="*/ 19 h 84"/>
                <a:gd name="T12" fmla="*/ 26 w 77"/>
                <a:gd name="T13" fmla="*/ 33 h 84"/>
                <a:gd name="T14" fmla="*/ 25 w 77"/>
                <a:gd name="T15" fmla="*/ 35 h 84"/>
                <a:gd name="T16" fmla="*/ 0 w 77"/>
                <a:gd name="T17" fmla="*/ 79 h 84"/>
                <a:gd name="T18" fmla="*/ 0 w 77"/>
                <a:gd name="T19" fmla="*/ 79 h 84"/>
                <a:gd name="T20" fmla="*/ 45 w 77"/>
                <a:gd name="T21" fmla="*/ 81 h 84"/>
                <a:gd name="T22" fmla="*/ 54 w 77"/>
                <a:gd name="T23" fmla="*/ 82 h 84"/>
                <a:gd name="T24" fmla="*/ 54 w 77"/>
                <a:gd name="T25" fmla="*/ 82 h 84"/>
                <a:gd name="T26" fmla="*/ 56 w 77"/>
                <a:gd name="T27" fmla="*/ 82 h 84"/>
                <a:gd name="T28" fmla="*/ 70 w 77"/>
                <a:gd name="T29" fmla="*/ 75 h 84"/>
                <a:gd name="T30" fmla="*/ 77 w 77"/>
                <a:gd name="T31" fmla="*/ 71 h 84"/>
                <a:gd name="T32" fmla="*/ 68 w 77"/>
                <a:gd name="T33" fmla="*/ 46 h 84"/>
                <a:gd name="T34" fmla="*/ 59 w 77"/>
                <a:gd name="T35" fmla="*/ 26 h 84"/>
                <a:gd name="T36" fmla="*/ 45 w 77"/>
                <a:gd name="T37" fmla="*/ 30 h 84"/>
                <a:gd name="T38" fmla="*/ 32 w 77"/>
                <a:gd name="T39" fmla="*/ 24 h 84"/>
                <a:gd name="T40" fmla="*/ 35 w 77"/>
                <a:gd name="T41" fmla="*/ 19 h 84"/>
                <a:gd name="T42" fmla="*/ 47 w 77"/>
                <a:gd name="T43" fmla="*/ 0 h 84"/>
                <a:gd name="T44" fmla="*/ 42 w 77"/>
                <a:gd name="T45" fmla="*/ 8 h 84"/>
                <a:gd name="T46" fmla="*/ 47 w 77"/>
                <a:gd name="T4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84">
                  <a:moveTo>
                    <a:pt x="54" y="82"/>
                  </a:moveTo>
                  <a:cubicBezTo>
                    <a:pt x="61" y="83"/>
                    <a:pt x="69" y="83"/>
                    <a:pt x="76" y="84"/>
                  </a:cubicBezTo>
                  <a:cubicBezTo>
                    <a:pt x="67" y="83"/>
                    <a:pt x="59" y="82"/>
                    <a:pt x="56" y="82"/>
                  </a:cubicBezTo>
                  <a:cubicBezTo>
                    <a:pt x="56" y="82"/>
                    <a:pt x="55" y="82"/>
                    <a:pt x="55" y="82"/>
                  </a:cubicBezTo>
                  <a:cubicBezTo>
                    <a:pt x="55" y="82"/>
                    <a:pt x="55" y="82"/>
                    <a:pt x="54" y="82"/>
                  </a:cubicBezTo>
                  <a:moveTo>
                    <a:pt x="35" y="19"/>
                  </a:moveTo>
                  <a:cubicBezTo>
                    <a:pt x="32" y="24"/>
                    <a:pt x="29" y="28"/>
                    <a:pt x="26" y="33"/>
                  </a:cubicBezTo>
                  <a:cubicBezTo>
                    <a:pt x="26" y="33"/>
                    <a:pt x="26" y="34"/>
                    <a:pt x="25" y="35"/>
                  </a:cubicBezTo>
                  <a:cubicBezTo>
                    <a:pt x="16" y="49"/>
                    <a:pt x="8" y="64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5" y="80"/>
                    <a:pt x="30" y="80"/>
                    <a:pt x="45" y="81"/>
                  </a:cubicBezTo>
                  <a:cubicBezTo>
                    <a:pt x="48" y="82"/>
                    <a:pt x="51" y="82"/>
                    <a:pt x="54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5" y="82"/>
                    <a:pt x="55" y="82"/>
                    <a:pt x="56" y="82"/>
                  </a:cubicBezTo>
                  <a:cubicBezTo>
                    <a:pt x="61" y="82"/>
                    <a:pt x="65" y="79"/>
                    <a:pt x="70" y="75"/>
                  </a:cubicBezTo>
                  <a:cubicBezTo>
                    <a:pt x="72" y="74"/>
                    <a:pt x="75" y="72"/>
                    <a:pt x="77" y="71"/>
                  </a:cubicBezTo>
                  <a:cubicBezTo>
                    <a:pt x="74" y="63"/>
                    <a:pt x="71" y="55"/>
                    <a:pt x="68" y="46"/>
                  </a:cubicBezTo>
                  <a:cubicBezTo>
                    <a:pt x="65" y="40"/>
                    <a:pt x="62" y="33"/>
                    <a:pt x="59" y="26"/>
                  </a:cubicBezTo>
                  <a:cubicBezTo>
                    <a:pt x="54" y="27"/>
                    <a:pt x="49" y="29"/>
                    <a:pt x="45" y="30"/>
                  </a:cubicBezTo>
                  <a:cubicBezTo>
                    <a:pt x="40" y="28"/>
                    <a:pt x="36" y="26"/>
                    <a:pt x="32" y="24"/>
                  </a:cubicBezTo>
                  <a:cubicBezTo>
                    <a:pt x="33" y="23"/>
                    <a:pt x="34" y="21"/>
                    <a:pt x="35" y="19"/>
                  </a:cubicBezTo>
                  <a:moveTo>
                    <a:pt x="47" y="0"/>
                  </a:moveTo>
                  <a:cubicBezTo>
                    <a:pt x="45" y="3"/>
                    <a:pt x="43" y="6"/>
                    <a:pt x="42" y="8"/>
                  </a:cubicBezTo>
                  <a:cubicBezTo>
                    <a:pt x="43" y="6"/>
                    <a:pt x="45" y="3"/>
                    <a:pt x="4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3" name="Freeform 19"/>
            <p:cNvSpPr>
              <a:spLocks/>
            </p:cNvSpPr>
            <p:nvPr/>
          </p:nvSpPr>
          <p:spPr bwMode="auto">
            <a:xfrm>
              <a:off x="9041304" y="5262358"/>
              <a:ext cx="541885" cy="611805"/>
            </a:xfrm>
            <a:custGeom>
              <a:avLst/>
              <a:gdLst>
                <a:gd name="T0" fmla="*/ 15 w 27"/>
                <a:gd name="T1" fmla="*/ 0 h 30"/>
                <a:gd name="T2" fmla="*/ 15 w 27"/>
                <a:gd name="T3" fmla="*/ 0 h 30"/>
                <a:gd name="T4" fmla="*/ 10 w 27"/>
                <a:gd name="T5" fmla="*/ 8 h 30"/>
                <a:gd name="T6" fmla="*/ 3 w 27"/>
                <a:gd name="T7" fmla="*/ 19 h 30"/>
                <a:gd name="T8" fmla="*/ 0 w 27"/>
                <a:gd name="T9" fmla="*/ 24 h 30"/>
                <a:gd name="T10" fmla="*/ 13 w 27"/>
                <a:gd name="T11" fmla="*/ 30 h 30"/>
                <a:gd name="T12" fmla="*/ 27 w 27"/>
                <a:gd name="T13" fmla="*/ 26 h 30"/>
                <a:gd name="T14" fmla="*/ 27 w 27"/>
                <a:gd name="T15" fmla="*/ 26 h 30"/>
                <a:gd name="T16" fmla="*/ 15 w 27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0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3"/>
                    <a:pt x="11" y="6"/>
                    <a:pt x="10" y="8"/>
                  </a:cubicBezTo>
                  <a:cubicBezTo>
                    <a:pt x="7" y="12"/>
                    <a:pt x="5" y="16"/>
                    <a:pt x="3" y="19"/>
                  </a:cubicBezTo>
                  <a:cubicBezTo>
                    <a:pt x="2" y="21"/>
                    <a:pt x="1" y="23"/>
                    <a:pt x="0" y="24"/>
                  </a:cubicBezTo>
                  <a:cubicBezTo>
                    <a:pt x="4" y="26"/>
                    <a:pt x="8" y="28"/>
                    <a:pt x="13" y="30"/>
                  </a:cubicBezTo>
                  <a:cubicBezTo>
                    <a:pt x="17" y="29"/>
                    <a:pt x="22" y="27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3" y="17"/>
                    <a:pt x="19" y="9"/>
                    <a:pt x="15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4" name="Freeform 20"/>
            <p:cNvSpPr>
              <a:spLocks noEditPoints="1"/>
            </p:cNvSpPr>
            <p:nvPr/>
          </p:nvSpPr>
          <p:spPr bwMode="auto">
            <a:xfrm>
              <a:off x="10567540" y="6138550"/>
              <a:ext cx="1345971" cy="1182095"/>
            </a:xfrm>
            <a:custGeom>
              <a:avLst/>
              <a:gdLst>
                <a:gd name="T0" fmla="*/ 67 w 67"/>
                <a:gd name="T1" fmla="*/ 57 h 58"/>
                <a:gd name="T2" fmla="*/ 67 w 67"/>
                <a:gd name="T3" fmla="*/ 58 h 58"/>
                <a:gd name="T4" fmla="*/ 67 w 67"/>
                <a:gd name="T5" fmla="*/ 57 h 58"/>
                <a:gd name="T6" fmla="*/ 32 w 67"/>
                <a:gd name="T7" fmla="*/ 0 h 58"/>
                <a:gd name="T8" fmla="*/ 6 w 67"/>
                <a:gd name="T9" fmla="*/ 22 h 58"/>
                <a:gd name="T10" fmla="*/ 0 w 67"/>
                <a:gd name="T11" fmla="*/ 31 h 58"/>
                <a:gd name="T12" fmla="*/ 20 w 67"/>
                <a:gd name="T13" fmla="*/ 48 h 58"/>
                <a:gd name="T14" fmla="*/ 21 w 67"/>
                <a:gd name="T15" fmla="*/ 49 h 58"/>
                <a:gd name="T16" fmla="*/ 20 w 67"/>
                <a:gd name="T17" fmla="*/ 48 h 58"/>
                <a:gd name="T18" fmla="*/ 4 w 67"/>
                <a:gd name="T19" fmla="*/ 46 h 58"/>
                <a:gd name="T20" fmla="*/ 67 w 67"/>
                <a:gd name="T21" fmla="*/ 57 h 58"/>
                <a:gd name="T22" fmla="*/ 35 w 67"/>
                <a:gd name="T23" fmla="*/ 1 h 58"/>
                <a:gd name="T24" fmla="*/ 32 w 67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58">
                  <a:moveTo>
                    <a:pt x="67" y="57"/>
                  </a:moveTo>
                  <a:cubicBezTo>
                    <a:pt x="67" y="58"/>
                    <a:pt x="67" y="58"/>
                    <a:pt x="67" y="58"/>
                  </a:cubicBezTo>
                  <a:cubicBezTo>
                    <a:pt x="67" y="58"/>
                    <a:pt x="67" y="58"/>
                    <a:pt x="67" y="57"/>
                  </a:cubicBezTo>
                  <a:moveTo>
                    <a:pt x="32" y="0"/>
                  </a:moveTo>
                  <a:cubicBezTo>
                    <a:pt x="21" y="0"/>
                    <a:pt x="13" y="11"/>
                    <a:pt x="6" y="22"/>
                  </a:cubicBezTo>
                  <a:cubicBezTo>
                    <a:pt x="4" y="25"/>
                    <a:pt x="2" y="28"/>
                    <a:pt x="0" y="31"/>
                  </a:cubicBezTo>
                  <a:cubicBezTo>
                    <a:pt x="9" y="38"/>
                    <a:pt x="14" y="47"/>
                    <a:pt x="20" y="48"/>
                  </a:cubicBezTo>
                  <a:cubicBezTo>
                    <a:pt x="21" y="48"/>
                    <a:pt x="21" y="48"/>
                    <a:pt x="21" y="49"/>
                  </a:cubicBezTo>
                  <a:cubicBezTo>
                    <a:pt x="21" y="48"/>
                    <a:pt x="21" y="48"/>
                    <a:pt x="20" y="48"/>
                  </a:cubicBezTo>
                  <a:cubicBezTo>
                    <a:pt x="17" y="48"/>
                    <a:pt x="12" y="47"/>
                    <a:pt x="4" y="46"/>
                  </a:cubicBezTo>
                  <a:cubicBezTo>
                    <a:pt x="26" y="49"/>
                    <a:pt x="60" y="55"/>
                    <a:pt x="67" y="57"/>
                  </a:cubicBezTo>
                  <a:cubicBezTo>
                    <a:pt x="58" y="54"/>
                    <a:pt x="56" y="5"/>
                    <a:pt x="35" y="1"/>
                  </a:cubicBezTo>
                  <a:cubicBezTo>
                    <a:pt x="34" y="1"/>
                    <a:pt x="33" y="0"/>
                    <a:pt x="3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5" name="Freeform 21"/>
            <p:cNvSpPr>
              <a:spLocks noEditPoints="1"/>
            </p:cNvSpPr>
            <p:nvPr/>
          </p:nvSpPr>
          <p:spPr bwMode="auto">
            <a:xfrm>
              <a:off x="9925144" y="6668417"/>
              <a:ext cx="722149" cy="407506"/>
            </a:xfrm>
            <a:custGeom>
              <a:avLst/>
              <a:gdLst>
                <a:gd name="T0" fmla="*/ 0 w 36"/>
                <a:gd name="T1" fmla="*/ 15 h 20"/>
                <a:gd name="T2" fmla="*/ 36 w 36"/>
                <a:gd name="T3" fmla="*/ 20 h 20"/>
                <a:gd name="T4" fmla="*/ 27 w 36"/>
                <a:gd name="T5" fmla="*/ 18 h 20"/>
                <a:gd name="T6" fmla="*/ 27 w 36"/>
                <a:gd name="T7" fmla="*/ 19 h 20"/>
                <a:gd name="T8" fmla="*/ 0 w 36"/>
                <a:gd name="T9" fmla="*/ 15 h 20"/>
                <a:gd name="T10" fmla="*/ 20 w 36"/>
                <a:gd name="T11" fmla="*/ 0 h 20"/>
                <a:gd name="T12" fmla="*/ 25 w 36"/>
                <a:gd name="T13" fmla="*/ 14 h 20"/>
                <a:gd name="T14" fmla="*/ 32 w 36"/>
                <a:gd name="T15" fmla="*/ 5 h 20"/>
                <a:gd name="T16" fmla="*/ 20 w 36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0">
                  <a:moveTo>
                    <a:pt x="0" y="15"/>
                  </a:moveTo>
                  <a:cubicBezTo>
                    <a:pt x="12" y="17"/>
                    <a:pt x="26" y="18"/>
                    <a:pt x="36" y="20"/>
                  </a:cubicBezTo>
                  <a:cubicBezTo>
                    <a:pt x="33" y="19"/>
                    <a:pt x="30" y="19"/>
                    <a:pt x="27" y="18"/>
                  </a:cubicBezTo>
                  <a:cubicBezTo>
                    <a:pt x="27" y="18"/>
                    <a:pt x="27" y="18"/>
                    <a:pt x="27" y="19"/>
                  </a:cubicBezTo>
                  <a:cubicBezTo>
                    <a:pt x="18" y="17"/>
                    <a:pt x="9" y="16"/>
                    <a:pt x="0" y="15"/>
                  </a:cubicBezTo>
                  <a:moveTo>
                    <a:pt x="20" y="0"/>
                  </a:moveTo>
                  <a:cubicBezTo>
                    <a:pt x="22" y="5"/>
                    <a:pt x="24" y="9"/>
                    <a:pt x="25" y="14"/>
                  </a:cubicBezTo>
                  <a:cubicBezTo>
                    <a:pt x="28" y="12"/>
                    <a:pt x="30" y="9"/>
                    <a:pt x="32" y="5"/>
                  </a:cubicBezTo>
                  <a:cubicBezTo>
                    <a:pt x="29" y="3"/>
                    <a:pt x="25" y="1"/>
                    <a:pt x="2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6" name="Freeform 22"/>
            <p:cNvSpPr>
              <a:spLocks/>
            </p:cNvSpPr>
            <p:nvPr/>
          </p:nvSpPr>
          <p:spPr bwMode="auto">
            <a:xfrm>
              <a:off x="9925144" y="6648752"/>
              <a:ext cx="541885" cy="407506"/>
            </a:xfrm>
            <a:custGeom>
              <a:avLst/>
              <a:gdLst>
                <a:gd name="T0" fmla="*/ 13 w 27"/>
                <a:gd name="T1" fmla="*/ 0 h 20"/>
                <a:gd name="T2" fmla="*/ 1 w 27"/>
                <a:gd name="T3" fmla="*/ 3 h 20"/>
                <a:gd name="T4" fmla="*/ 7 w 27"/>
                <a:gd name="T5" fmla="*/ 17 h 20"/>
                <a:gd name="T6" fmla="*/ 0 w 27"/>
                <a:gd name="T7" fmla="*/ 16 h 20"/>
                <a:gd name="T8" fmla="*/ 0 w 27"/>
                <a:gd name="T9" fmla="*/ 16 h 20"/>
                <a:gd name="T10" fmla="*/ 27 w 27"/>
                <a:gd name="T11" fmla="*/ 20 h 20"/>
                <a:gd name="T12" fmla="*/ 27 w 27"/>
                <a:gd name="T13" fmla="*/ 19 h 20"/>
                <a:gd name="T14" fmla="*/ 19 w 27"/>
                <a:gd name="T15" fmla="*/ 18 h 20"/>
                <a:gd name="T16" fmla="*/ 19 w 27"/>
                <a:gd name="T17" fmla="*/ 18 h 20"/>
                <a:gd name="T18" fmla="*/ 18 w 27"/>
                <a:gd name="T19" fmla="*/ 18 h 20"/>
                <a:gd name="T20" fmla="*/ 19 w 27"/>
                <a:gd name="T21" fmla="*/ 18 h 20"/>
                <a:gd name="T22" fmla="*/ 25 w 27"/>
                <a:gd name="T23" fmla="*/ 15 h 20"/>
                <a:gd name="T24" fmla="*/ 20 w 27"/>
                <a:gd name="T25" fmla="*/ 1 h 20"/>
                <a:gd name="T26" fmla="*/ 17 w 27"/>
                <a:gd name="T27" fmla="*/ 1 h 20"/>
                <a:gd name="T28" fmla="*/ 13 w 27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20">
                  <a:moveTo>
                    <a:pt x="13" y="0"/>
                  </a:moveTo>
                  <a:cubicBezTo>
                    <a:pt x="9" y="0"/>
                    <a:pt x="5" y="1"/>
                    <a:pt x="1" y="3"/>
                  </a:cubicBezTo>
                  <a:cubicBezTo>
                    <a:pt x="3" y="8"/>
                    <a:pt x="5" y="12"/>
                    <a:pt x="7" y="17"/>
                  </a:cubicBezTo>
                  <a:cubicBezTo>
                    <a:pt x="4" y="17"/>
                    <a:pt x="2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9" y="17"/>
                    <a:pt x="18" y="18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3" y="19"/>
                    <a:pt x="20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9" y="18"/>
                  </a:cubicBezTo>
                  <a:cubicBezTo>
                    <a:pt x="21" y="18"/>
                    <a:pt x="23" y="17"/>
                    <a:pt x="25" y="15"/>
                  </a:cubicBezTo>
                  <a:cubicBezTo>
                    <a:pt x="24" y="10"/>
                    <a:pt x="22" y="6"/>
                    <a:pt x="20" y="1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7" name="Freeform 23"/>
            <p:cNvSpPr>
              <a:spLocks/>
            </p:cNvSpPr>
            <p:nvPr/>
          </p:nvSpPr>
          <p:spPr bwMode="auto">
            <a:xfrm>
              <a:off x="9523101" y="6709932"/>
              <a:ext cx="541885" cy="285145"/>
            </a:xfrm>
            <a:custGeom>
              <a:avLst/>
              <a:gdLst>
                <a:gd name="T0" fmla="*/ 21 w 27"/>
                <a:gd name="T1" fmla="*/ 0 h 14"/>
                <a:gd name="T2" fmla="*/ 14 w 27"/>
                <a:gd name="T3" fmla="*/ 4 h 14"/>
                <a:gd name="T4" fmla="*/ 0 w 27"/>
                <a:gd name="T5" fmla="*/ 11 h 14"/>
                <a:gd name="T6" fmla="*/ 20 w 27"/>
                <a:gd name="T7" fmla="*/ 13 h 14"/>
                <a:gd name="T8" fmla="*/ 27 w 27"/>
                <a:gd name="T9" fmla="*/ 14 h 14"/>
                <a:gd name="T10" fmla="*/ 21 w 27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4">
                  <a:moveTo>
                    <a:pt x="21" y="0"/>
                  </a:moveTo>
                  <a:cubicBezTo>
                    <a:pt x="19" y="1"/>
                    <a:pt x="16" y="3"/>
                    <a:pt x="14" y="4"/>
                  </a:cubicBezTo>
                  <a:cubicBezTo>
                    <a:pt x="9" y="8"/>
                    <a:pt x="5" y="11"/>
                    <a:pt x="0" y="11"/>
                  </a:cubicBezTo>
                  <a:cubicBezTo>
                    <a:pt x="3" y="11"/>
                    <a:pt x="11" y="12"/>
                    <a:pt x="20" y="13"/>
                  </a:cubicBezTo>
                  <a:cubicBezTo>
                    <a:pt x="22" y="13"/>
                    <a:pt x="24" y="14"/>
                    <a:pt x="27" y="14"/>
                  </a:cubicBezTo>
                  <a:cubicBezTo>
                    <a:pt x="25" y="9"/>
                    <a:pt x="23" y="5"/>
                    <a:pt x="2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8" name="Freeform 24"/>
            <p:cNvSpPr>
              <a:spLocks/>
            </p:cNvSpPr>
            <p:nvPr/>
          </p:nvSpPr>
          <p:spPr bwMode="auto">
            <a:xfrm>
              <a:off x="9482678" y="69338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9" name="Oval 25"/>
            <p:cNvSpPr>
              <a:spLocks noChangeArrowheads="1"/>
            </p:cNvSpPr>
            <p:nvPr/>
          </p:nvSpPr>
          <p:spPr bwMode="auto">
            <a:xfrm>
              <a:off x="9482678" y="6933897"/>
              <a:ext cx="1093" cy="109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0" name="Freeform 26"/>
            <p:cNvSpPr>
              <a:spLocks/>
            </p:cNvSpPr>
            <p:nvPr/>
          </p:nvSpPr>
          <p:spPr bwMode="auto">
            <a:xfrm>
              <a:off x="9482678" y="6933897"/>
              <a:ext cx="40423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1 w 2"/>
                <a:gd name="T4" fmla="*/ 2 w 2"/>
                <a:gd name="T5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1" name="Freeform 27"/>
            <p:cNvSpPr>
              <a:spLocks/>
            </p:cNvSpPr>
            <p:nvPr/>
          </p:nvSpPr>
          <p:spPr bwMode="auto">
            <a:xfrm>
              <a:off x="10426606" y="6770020"/>
              <a:ext cx="542977" cy="347418"/>
            </a:xfrm>
            <a:custGeom>
              <a:avLst/>
              <a:gdLst>
                <a:gd name="T0" fmla="*/ 7 w 27"/>
                <a:gd name="T1" fmla="*/ 0 h 17"/>
                <a:gd name="T2" fmla="*/ 0 w 27"/>
                <a:gd name="T3" fmla="*/ 9 h 17"/>
                <a:gd name="T4" fmla="*/ 2 w 27"/>
                <a:gd name="T5" fmla="*/ 13 h 17"/>
                <a:gd name="T6" fmla="*/ 11 w 27"/>
                <a:gd name="T7" fmla="*/ 15 h 17"/>
                <a:gd name="T8" fmla="*/ 27 w 27"/>
                <a:gd name="T9" fmla="*/ 17 h 17"/>
                <a:gd name="T10" fmla="*/ 7 w 27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7">
                  <a:moveTo>
                    <a:pt x="7" y="0"/>
                  </a:moveTo>
                  <a:cubicBezTo>
                    <a:pt x="5" y="4"/>
                    <a:pt x="3" y="7"/>
                    <a:pt x="0" y="9"/>
                  </a:cubicBezTo>
                  <a:cubicBezTo>
                    <a:pt x="1" y="10"/>
                    <a:pt x="1" y="12"/>
                    <a:pt x="2" y="13"/>
                  </a:cubicBezTo>
                  <a:cubicBezTo>
                    <a:pt x="5" y="14"/>
                    <a:pt x="8" y="14"/>
                    <a:pt x="11" y="15"/>
                  </a:cubicBezTo>
                  <a:cubicBezTo>
                    <a:pt x="19" y="16"/>
                    <a:pt x="24" y="17"/>
                    <a:pt x="27" y="17"/>
                  </a:cubicBezTo>
                  <a:cubicBezTo>
                    <a:pt x="21" y="16"/>
                    <a:pt x="16" y="7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2" name="Freeform 28"/>
            <p:cNvSpPr>
              <a:spLocks noEditPoints="1"/>
            </p:cNvSpPr>
            <p:nvPr/>
          </p:nvSpPr>
          <p:spPr bwMode="auto">
            <a:xfrm>
              <a:off x="10285672" y="6953562"/>
              <a:ext cx="181357" cy="81938"/>
            </a:xfrm>
            <a:custGeom>
              <a:avLst/>
              <a:gdLst>
                <a:gd name="T0" fmla="*/ 0 w 9"/>
                <a:gd name="T1" fmla="*/ 3 h 4"/>
                <a:gd name="T2" fmla="*/ 1 w 9"/>
                <a:gd name="T3" fmla="*/ 3 h 4"/>
                <a:gd name="T4" fmla="*/ 1 w 9"/>
                <a:gd name="T5" fmla="*/ 3 h 4"/>
                <a:gd name="T6" fmla="*/ 0 w 9"/>
                <a:gd name="T7" fmla="*/ 3 h 4"/>
                <a:gd name="T8" fmla="*/ 7 w 9"/>
                <a:gd name="T9" fmla="*/ 0 h 4"/>
                <a:gd name="T10" fmla="*/ 1 w 9"/>
                <a:gd name="T11" fmla="*/ 3 h 4"/>
                <a:gd name="T12" fmla="*/ 9 w 9"/>
                <a:gd name="T13" fmla="*/ 4 h 4"/>
                <a:gd name="T14" fmla="*/ 7 w 9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0" y="3"/>
                  </a:move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7" y="0"/>
                  </a:moveTo>
                  <a:cubicBezTo>
                    <a:pt x="5" y="2"/>
                    <a:pt x="3" y="3"/>
                    <a:pt x="1" y="3"/>
                  </a:cubicBezTo>
                  <a:cubicBezTo>
                    <a:pt x="2" y="3"/>
                    <a:pt x="5" y="4"/>
                    <a:pt x="9" y="4"/>
                  </a:cubicBezTo>
                  <a:cubicBezTo>
                    <a:pt x="8" y="3"/>
                    <a:pt x="8" y="1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3" name="Freeform 29"/>
            <p:cNvSpPr>
              <a:spLocks/>
            </p:cNvSpPr>
            <p:nvPr/>
          </p:nvSpPr>
          <p:spPr bwMode="auto">
            <a:xfrm>
              <a:off x="10969583" y="7117438"/>
              <a:ext cx="19665" cy="1966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4" name="Freeform 30"/>
            <p:cNvSpPr>
              <a:spLocks/>
            </p:cNvSpPr>
            <p:nvPr/>
          </p:nvSpPr>
          <p:spPr bwMode="auto">
            <a:xfrm>
              <a:off x="7695333" y="5141089"/>
              <a:ext cx="1485813" cy="1751292"/>
            </a:xfrm>
            <a:custGeom>
              <a:avLst/>
              <a:gdLst>
                <a:gd name="T0" fmla="*/ 73 w 74"/>
                <a:gd name="T1" fmla="*/ 13 h 86"/>
                <a:gd name="T2" fmla="*/ 71 w 74"/>
                <a:gd name="T3" fmla="*/ 13 h 86"/>
                <a:gd name="T4" fmla="*/ 69 w 74"/>
                <a:gd name="T5" fmla="*/ 12 h 86"/>
                <a:gd name="T6" fmla="*/ 66 w 74"/>
                <a:gd name="T7" fmla="*/ 13 h 86"/>
                <a:gd name="T8" fmla="*/ 64 w 74"/>
                <a:gd name="T9" fmla="*/ 13 h 86"/>
                <a:gd name="T10" fmla="*/ 61 w 74"/>
                <a:gd name="T11" fmla="*/ 14 h 86"/>
                <a:gd name="T12" fmla="*/ 54 w 74"/>
                <a:gd name="T13" fmla="*/ 13 h 86"/>
                <a:gd name="T14" fmla="*/ 48 w 74"/>
                <a:gd name="T15" fmla="*/ 12 h 86"/>
                <a:gd name="T16" fmla="*/ 42 w 74"/>
                <a:gd name="T17" fmla="*/ 11 h 86"/>
                <a:gd name="T18" fmla="*/ 42 w 74"/>
                <a:gd name="T19" fmla="*/ 4 h 86"/>
                <a:gd name="T20" fmla="*/ 39 w 74"/>
                <a:gd name="T21" fmla="*/ 0 h 86"/>
                <a:gd name="T22" fmla="*/ 35 w 74"/>
                <a:gd name="T23" fmla="*/ 4 h 86"/>
                <a:gd name="T24" fmla="*/ 35 w 74"/>
                <a:gd name="T25" fmla="*/ 10 h 86"/>
                <a:gd name="T26" fmla="*/ 28 w 74"/>
                <a:gd name="T27" fmla="*/ 10 h 86"/>
                <a:gd name="T28" fmla="*/ 24 w 74"/>
                <a:gd name="T29" fmla="*/ 11 h 86"/>
                <a:gd name="T30" fmla="*/ 21 w 74"/>
                <a:gd name="T31" fmla="*/ 12 h 86"/>
                <a:gd name="T32" fmla="*/ 13 w 74"/>
                <a:gd name="T33" fmla="*/ 12 h 86"/>
                <a:gd name="T34" fmla="*/ 10 w 74"/>
                <a:gd name="T35" fmla="*/ 12 h 86"/>
                <a:gd name="T36" fmla="*/ 8 w 74"/>
                <a:gd name="T37" fmla="*/ 10 h 86"/>
                <a:gd name="T38" fmla="*/ 5 w 74"/>
                <a:gd name="T39" fmla="*/ 10 h 86"/>
                <a:gd name="T40" fmla="*/ 4 w 74"/>
                <a:gd name="T41" fmla="*/ 11 h 86"/>
                <a:gd name="T42" fmla="*/ 1 w 74"/>
                <a:gd name="T43" fmla="*/ 11 h 86"/>
                <a:gd name="T44" fmla="*/ 1 w 74"/>
                <a:gd name="T45" fmla="*/ 12 h 86"/>
                <a:gd name="T46" fmla="*/ 2 w 74"/>
                <a:gd name="T47" fmla="*/ 13 h 86"/>
                <a:gd name="T48" fmla="*/ 3 w 74"/>
                <a:gd name="T49" fmla="*/ 13 h 86"/>
                <a:gd name="T50" fmla="*/ 11 w 74"/>
                <a:gd name="T51" fmla="*/ 14 h 86"/>
                <a:gd name="T52" fmla="*/ 16 w 74"/>
                <a:gd name="T53" fmla="*/ 20 h 86"/>
                <a:gd name="T54" fmla="*/ 22 w 74"/>
                <a:gd name="T55" fmla="*/ 20 h 86"/>
                <a:gd name="T56" fmla="*/ 28 w 74"/>
                <a:gd name="T57" fmla="*/ 22 h 86"/>
                <a:gd name="T58" fmla="*/ 27 w 74"/>
                <a:gd name="T59" fmla="*/ 29 h 86"/>
                <a:gd name="T60" fmla="*/ 28 w 74"/>
                <a:gd name="T61" fmla="*/ 32 h 86"/>
                <a:gd name="T62" fmla="*/ 29 w 74"/>
                <a:gd name="T63" fmla="*/ 34 h 86"/>
                <a:gd name="T64" fmla="*/ 28 w 74"/>
                <a:gd name="T65" fmla="*/ 38 h 86"/>
                <a:gd name="T66" fmla="*/ 29 w 74"/>
                <a:gd name="T67" fmla="*/ 40 h 86"/>
                <a:gd name="T68" fmla="*/ 28 w 74"/>
                <a:gd name="T69" fmla="*/ 63 h 86"/>
                <a:gd name="T70" fmla="*/ 25 w 74"/>
                <a:gd name="T71" fmla="*/ 64 h 86"/>
                <a:gd name="T72" fmla="*/ 25 w 74"/>
                <a:gd name="T73" fmla="*/ 66 h 86"/>
                <a:gd name="T74" fmla="*/ 23 w 74"/>
                <a:gd name="T75" fmla="*/ 66 h 86"/>
                <a:gd name="T76" fmla="*/ 22 w 74"/>
                <a:gd name="T77" fmla="*/ 85 h 86"/>
                <a:gd name="T78" fmla="*/ 51 w 74"/>
                <a:gd name="T79" fmla="*/ 86 h 86"/>
                <a:gd name="T80" fmla="*/ 50 w 74"/>
                <a:gd name="T81" fmla="*/ 67 h 86"/>
                <a:gd name="T82" fmla="*/ 48 w 74"/>
                <a:gd name="T83" fmla="*/ 66 h 86"/>
                <a:gd name="T84" fmla="*/ 48 w 74"/>
                <a:gd name="T85" fmla="*/ 64 h 86"/>
                <a:gd name="T86" fmla="*/ 46 w 74"/>
                <a:gd name="T87" fmla="*/ 63 h 86"/>
                <a:gd name="T88" fmla="*/ 45 w 74"/>
                <a:gd name="T89" fmla="*/ 50 h 86"/>
                <a:gd name="T90" fmla="*/ 46 w 74"/>
                <a:gd name="T91" fmla="*/ 49 h 86"/>
                <a:gd name="T92" fmla="*/ 47 w 74"/>
                <a:gd name="T93" fmla="*/ 42 h 86"/>
                <a:gd name="T94" fmla="*/ 47 w 74"/>
                <a:gd name="T95" fmla="*/ 41 h 86"/>
                <a:gd name="T96" fmla="*/ 47 w 74"/>
                <a:gd name="T97" fmla="*/ 23 h 86"/>
                <a:gd name="T98" fmla="*/ 52 w 74"/>
                <a:gd name="T99" fmla="*/ 22 h 86"/>
                <a:gd name="T100" fmla="*/ 59 w 74"/>
                <a:gd name="T101" fmla="*/ 21 h 86"/>
                <a:gd name="T102" fmla="*/ 61 w 74"/>
                <a:gd name="T103" fmla="*/ 21 h 86"/>
                <a:gd name="T104" fmla="*/ 64 w 74"/>
                <a:gd name="T105" fmla="*/ 16 h 86"/>
                <a:gd name="T106" fmla="*/ 65 w 74"/>
                <a:gd name="T107" fmla="*/ 16 h 86"/>
                <a:gd name="T108" fmla="*/ 74 w 74"/>
                <a:gd name="T109" fmla="*/ 14 h 86"/>
                <a:gd name="T110" fmla="*/ 73 w 74"/>
                <a:gd name="T111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86">
                  <a:moveTo>
                    <a:pt x="73" y="13"/>
                  </a:moveTo>
                  <a:cubicBezTo>
                    <a:pt x="72" y="13"/>
                    <a:pt x="71" y="13"/>
                    <a:pt x="71" y="13"/>
                  </a:cubicBezTo>
                  <a:cubicBezTo>
                    <a:pt x="71" y="13"/>
                    <a:pt x="72" y="12"/>
                    <a:pt x="69" y="12"/>
                  </a:cubicBezTo>
                  <a:cubicBezTo>
                    <a:pt x="67" y="12"/>
                    <a:pt x="66" y="13"/>
                    <a:pt x="66" y="13"/>
                  </a:cubicBezTo>
                  <a:cubicBezTo>
                    <a:pt x="65" y="13"/>
                    <a:pt x="64" y="13"/>
                    <a:pt x="64" y="13"/>
                  </a:cubicBezTo>
                  <a:cubicBezTo>
                    <a:pt x="63" y="13"/>
                    <a:pt x="62" y="14"/>
                    <a:pt x="61" y="14"/>
                  </a:cubicBezTo>
                  <a:cubicBezTo>
                    <a:pt x="60" y="14"/>
                    <a:pt x="56" y="14"/>
                    <a:pt x="54" y="13"/>
                  </a:cubicBezTo>
                  <a:cubicBezTo>
                    <a:pt x="53" y="13"/>
                    <a:pt x="50" y="13"/>
                    <a:pt x="48" y="12"/>
                  </a:cubicBezTo>
                  <a:cubicBezTo>
                    <a:pt x="46" y="11"/>
                    <a:pt x="44" y="11"/>
                    <a:pt x="42" y="11"/>
                  </a:cubicBezTo>
                  <a:cubicBezTo>
                    <a:pt x="42" y="9"/>
                    <a:pt x="42" y="5"/>
                    <a:pt x="42" y="4"/>
                  </a:cubicBezTo>
                  <a:cubicBezTo>
                    <a:pt x="42" y="3"/>
                    <a:pt x="42" y="0"/>
                    <a:pt x="39" y="0"/>
                  </a:cubicBezTo>
                  <a:cubicBezTo>
                    <a:pt x="36" y="0"/>
                    <a:pt x="35" y="3"/>
                    <a:pt x="35" y="4"/>
                  </a:cubicBezTo>
                  <a:cubicBezTo>
                    <a:pt x="35" y="5"/>
                    <a:pt x="34" y="9"/>
                    <a:pt x="35" y="10"/>
                  </a:cubicBezTo>
                  <a:cubicBezTo>
                    <a:pt x="34" y="10"/>
                    <a:pt x="29" y="10"/>
                    <a:pt x="28" y="10"/>
                  </a:cubicBezTo>
                  <a:cubicBezTo>
                    <a:pt x="26" y="10"/>
                    <a:pt x="26" y="11"/>
                    <a:pt x="24" y="11"/>
                  </a:cubicBezTo>
                  <a:cubicBezTo>
                    <a:pt x="23" y="11"/>
                    <a:pt x="22" y="11"/>
                    <a:pt x="21" y="12"/>
                  </a:cubicBezTo>
                  <a:cubicBezTo>
                    <a:pt x="20" y="12"/>
                    <a:pt x="14" y="12"/>
                    <a:pt x="13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10" y="11"/>
                    <a:pt x="8" y="11"/>
                    <a:pt x="8" y="10"/>
                  </a:cubicBezTo>
                  <a:cubicBezTo>
                    <a:pt x="8" y="10"/>
                    <a:pt x="6" y="10"/>
                    <a:pt x="5" y="10"/>
                  </a:cubicBezTo>
                  <a:cubicBezTo>
                    <a:pt x="5" y="10"/>
                    <a:pt x="4" y="10"/>
                    <a:pt x="4" y="11"/>
                  </a:cubicBezTo>
                  <a:cubicBezTo>
                    <a:pt x="4" y="11"/>
                    <a:pt x="2" y="11"/>
                    <a:pt x="1" y="11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2"/>
                    <a:pt x="1" y="13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3" y="13"/>
                    <a:pt x="5" y="14"/>
                    <a:pt x="11" y="14"/>
                  </a:cubicBezTo>
                  <a:cubicBezTo>
                    <a:pt x="11" y="15"/>
                    <a:pt x="13" y="19"/>
                    <a:pt x="16" y="20"/>
                  </a:cubicBezTo>
                  <a:cubicBezTo>
                    <a:pt x="16" y="20"/>
                    <a:pt x="20" y="20"/>
                    <a:pt x="22" y="20"/>
                  </a:cubicBezTo>
                  <a:cubicBezTo>
                    <a:pt x="22" y="20"/>
                    <a:pt x="26" y="21"/>
                    <a:pt x="28" y="22"/>
                  </a:cubicBezTo>
                  <a:cubicBezTo>
                    <a:pt x="28" y="23"/>
                    <a:pt x="27" y="28"/>
                    <a:pt x="27" y="29"/>
                  </a:cubicBezTo>
                  <a:cubicBezTo>
                    <a:pt x="27" y="30"/>
                    <a:pt x="27" y="31"/>
                    <a:pt x="28" y="32"/>
                  </a:cubicBezTo>
                  <a:cubicBezTo>
                    <a:pt x="29" y="33"/>
                    <a:pt x="28" y="33"/>
                    <a:pt x="29" y="34"/>
                  </a:cubicBezTo>
                  <a:cubicBezTo>
                    <a:pt x="29" y="35"/>
                    <a:pt x="28" y="38"/>
                    <a:pt x="28" y="38"/>
                  </a:cubicBezTo>
                  <a:cubicBezTo>
                    <a:pt x="28" y="39"/>
                    <a:pt x="28" y="39"/>
                    <a:pt x="29" y="40"/>
                  </a:cubicBezTo>
                  <a:cubicBezTo>
                    <a:pt x="29" y="41"/>
                    <a:pt x="28" y="59"/>
                    <a:pt x="28" y="63"/>
                  </a:cubicBezTo>
                  <a:cubicBezTo>
                    <a:pt x="28" y="63"/>
                    <a:pt x="25" y="64"/>
                    <a:pt x="25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6"/>
                    <a:pt x="24" y="66"/>
                    <a:pt x="23" y="66"/>
                  </a:cubicBezTo>
                  <a:cubicBezTo>
                    <a:pt x="23" y="72"/>
                    <a:pt x="22" y="79"/>
                    <a:pt x="22" y="85"/>
                  </a:cubicBezTo>
                  <a:cubicBezTo>
                    <a:pt x="31" y="85"/>
                    <a:pt x="41" y="85"/>
                    <a:pt x="51" y="86"/>
                  </a:cubicBezTo>
                  <a:cubicBezTo>
                    <a:pt x="51" y="79"/>
                    <a:pt x="50" y="73"/>
                    <a:pt x="50" y="67"/>
                  </a:cubicBezTo>
                  <a:cubicBezTo>
                    <a:pt x="50" y="67"/>
                    <a:pt x="49" y="67"/>
                    <a:pt x="48" y="66"/>
                  </a:cubicBezTo>
                  <a:cubicBezTo>
                    <a:pt x="48" y="66"/>
                    <a:pt x="48" y="65"/>
                    <a:pt x="48" y="64"/>
                  </a:cubicBezTo>
                  <a:cubicBezTo>
                    <a:pt x="47" y="64"/>
                    <a:pt x="47" y="64"/>
                    <a:pt x="46" y="63"/>
                  </a:cubicBezTo>
                  <a:cubicBezTo>
                    <a:pt x="45" y="59"/>
                    <a:pt x="45" y="55"/>
                    <a:pt x="45" y="50"/>
                  </a:cubicBezTo>
                  <a:cubicBezTo>
                    <a:pt x="45" y="50"/>
                    <a:pt x="46" y="50"/>
                    <a:pt x="46" y="49"/>
                  </a:cubicBezTo>
                  <a:cubicBezTo>
                    <a:pt x="46" y="48"/>
                    <a:pt x="47" y="42"/>
                    <a:pt x="47" y="42"/>
                  </a:cubicBezTo>
                  <a:cubicBezTo>
                    <a:pt x="47" y="42"/>
                    <a:pt x="47" y="42"/>
                    <a:pt x="47" y="41"/>
                  </a:cubicBezTo>
                  <a:cubicBezTo>
                    <a:pt x="47" y="40"/>
                    <a:pt x="47" y="25"/>
                    <a:pt x="47" y="23"/>
                  </a:cubicBezTo>
                  <a:cubicBezTo>
                    <a:pt x="48" y="23"/>
                    <a:pt x="51" y="22"/>
                    <a:pt x="52" y="22"/>
                  </a:cubicBezTo>
                  <a:cubicBezTo>
                    <a:pt x="53" y="22"/>
                    <a:pt x="58" y="21"/>
                    <a:pt x="59" y="21"/>
                  </a:cubicBezTo>
                  <a:cubicBezTo>
                    <a:pt x="60" y="21"/>
                    <a:pt x="61" y="21"/>
                    <a:pt x="61" y="21"/>
                  </a:cubicBezTo>
                  <a:cubicBezTo>
                    <a:pt x="62" y="20"/>
                    <a:pt x="64" y="18"/>
                    <a:pt x="64" y="16"/>
                  </a:cubicBezTo>
                  <a:cubicBezTo>
                    <a:pt x="64" y="16"/>
                    <a:pt x="64" y="16"/>
                    <a:pt x="65" y="16"/>
                  </a:cubicBezTo>
                  <a:cubicBezTo>
                    <a:pt x="66" y="16"/>
                    <a:pt x="70" y="16"/>
                    <a:pt x="74" y="14"/>
                  </a:cubicBezTo>
                  <a:cubicBezTo>
                    <a:pt x="74" y="14"/>
                    <a:pt x="74" y="13"/>
                    <a:pt x="7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5" name="Freeform 31"/>
            <p:cNvSpPr>
              <a:spLocks noEditPoints="1"/>
            </p:cNvSpPr>
            <p:nvPr/>
          </p:nvSpPr>
          <p:spPr bwMode="auto">
            <a:xfrm>
              <a:off x="4802369" y="5608683"/>
              <a:ext cx="864175" cy="1487998"/>
            </a:xfrm>
            <a:custGeom>
              <a:avLst/>
              <a:gdLst>
                <a:gd name="T0" fmla="*/ 4 w 43"/>
                <a:gd name="T1" fmla="*/ 28 h 73"/>
                <a:gd name="T2" fmla="*/ 4 w 43"/>
                <a:gd name="T3" fmla="*/ 28 h 73"/>
                <a:gd name="T4" fmla="*/ 4 w 43"/>
                <a:gd name="T5" fmla="*/ 28 h 73"/>
                <a:gd name="T6" fmla="*/ 4 w 43"/>
                <a:gd name="T7" fmla="*/ 28 h 73"/>
                <a:gd name="T8" fmla="*/ 22 w 43"/>
                <a:gd name="T9" fmla="*/ 13 h 73"/>
                <a:gd name="T10" fmla="*/ 22 w 43"/>
                <a:gd name="T11" fmla="*/ 13 h 73"/>
                <a:gd name="T12" fmla="*/ 21 w 43"/>
                <a:gd name="T13" fmla="*/ 13 h 73"/>
                <a:gd name="T14" fmla="*/ 27 w 43"/>
                <a:gd name="T15" fmla="*/ 3 h 73"/>
                <a:gd name="T16" fmla="*/ 29 w 43"/>
                <a:gd name="T17" fmla="*/ 3 h 73"/>
                <a:gd name="T18" fmla="*/ 22 w 43"/>
                <a:gd name="T19" fmla="*/ 13 h 73"/>
                <a:gd name="T20" fmla="*/ 25 w 43"/>
                <a:gd name="T21" fmla="*/ 0 h 73"/>
                <a:gd name="T22" fmla="*/ 18 w 43"/>
                <a:gd name="T23" fmla="*/ 9 h 73"/>
                <a:gd name="T24" fmla="*/ 9 w 43"/>
                <a:gd name="T25" fmla="*/ 1 h 73"/>
                <a:gd name="T26" fmla="*/ 5 w 43"/>
                <a:gd name="T27" fmla="*/ 4 h 73"/>
                <a:gd name="T28" fmla="*/ 11 w 43"/>
                <a:gd name="T29" fmla="*/ 6 h 73"/>
                <a:gd name="T30" fmla="*/ 9 w 43"/>
                <a:gd name="T31" fmla="*/ 6 h 73"/>
                <a:gd name="T32" fmla="*/ 1 w 43"/>
                <a:gd name="T33" fmla="*/ 15 h 73"/>
                <a:gd name="T34" fmla="*/ 8 w 43"/>
                <a:gd name="T35" fmla="*/ 12 h 73"/>
                <a:gd name="T36" fmla="*/ 16 w 43"/>
                <a:gd name="T37" fmla="*/ 14 h 73"/>
                <a:gd name="T38" fmla="*/ 12 w 43"/>
                <a:gd name="T39" fmla="*/ 14 h 73"/>
                <a:gd name="T40" fmla="*/ 3 w 43"/>
                <a:gd name="T41" fmla="*/ 26 h 73"/>
                <a:gd name="T42" fmla="*/ 5 w 43"/>
                <a:gd name="T43" fmla="*/ 26 h 73"/>
                <a:gd name="T44" fmla="*/ 13 w 43"/>
                <a:gd name="T45" fmla="*/ 18 h 73"/>
                <a:gd name="T46" fmla="*/ 17 w 43"/>
                <a:gd name="T47" fmla="*/ 32 h 73"/>
                <a:gd name="T48" fmla="*/ 19 w 43"/>
                <a:gd name="T49" fmla="*/ 18 h 73"/>
                <a:gd name="T50" fmla="*/ 20 w 43"/>
                <a:gd name="T51" fmla="*/ 19 h 73"/>
                <a:gd name="T52" fmla="*/ 20 w 43"/>
                <a:gd name="T53" fmla="*/ 19 h 73"/>
                <a:gd name="T54" fmla="*/ 21 w 43"/>
                <a:gd name="T55" fmla="*/ 21 h 73"/>
                <a:gd name="T56" fmla="*/ 22 w 43"/>
                <a:gd name="T57" fmla="*/ 21 h 73"/>
                <a:gd name="T58" fmla="*/ 22 w 43"/>
                <a:gd name="T59" fmla="*/ 21 h 73"/>
                <a:gd name="T60" fmla="*/ 20 w 43"/>
                <a:gd name="T61" fmla="*/ 73 h 73"/>
                <a:gd name="T62" fmla="*/ 24 w 43"/>
                <a:gd name="T63" fmla="*/ 72 h 73"/>
                <a:gd name="T64" fmla="*/ 23 w 43"/>
                <a:gd name="T65" fmla="*/ 19 h 73"/>
                <a:gd name="T66" fmla="*/ 23 w 43"/>
                <a:gd name="T67" fmla="*/ 19 h 73"/>
                <a:gd name="T68" fmla="*/ 25 w 43"/>
                <a:gd name="T69" fmla="*/ 18 h 73"/>
                <a:gd name="T70" fmla="*/ 25 w 43"/>
                <a:gd name="T71" fmla="*/ 18 h 73"/>
                <a:gd name="T72" fmla="*/ 32 w 43"/>
                <a:gd name="T73" fmla="*/ 31 h 73"/>
                <a:gd name="T74" fmla="*/ 29 w 43"/>
                <a:gd name="T75" fmla="*/ 16 h 73"/>
                <a:gd name="T76" fmla="*/ 40 w 43"/>
                <a:gd name="T77" fmla="*/ 23 h 73"/>
                <a:gd name="T78" fmla="*/ 32 w 43"/>
                <a:gd name="T79" fmla="*/ 11 h 73"/>
                <a:gd name="T80" fmla="*/ 23 w 43"/>
                <a:gd name="T81" fmla="*/ 14 h 73"/>
                <a:gd name="T82" fmla="*/ 23 w 43"/>
                <a:gd name="T83" fmla="*/ 14 h 73"/>
                <a:gd name="T84" fmla="*/ 33 w 43"/>
                <a:gd name="T85" fmla="*/ 8 h 73"/>
                <a:gd name="T86" fmla="*/ 37 w 43"/>
                <a:gd name="T87" fmla="*/ 10 h 73"/>
                <a:gd name="T88" fmla="*/ 31 w 43"/>
                <a:gd name="T89" fmla="*/ 3 h 73"/>
                <a:gd name="T90" fmla="*/ 25 w 43"/>
                <a:gd name="T9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" h="73">
                  <a:moveTo>
                    <a:pt x="4" y="28"/>
                  </a:move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0"/>
                    <a:pt x="22" y="3"/>
                    <a:pt x="27" y="3"/>
                  </a:cubicBezTo>
                  <a:cubicBezTo>
                    <a:pt x="28" y="3"/>
                    <a:pt x="28" y="3"/>
                    <a:pt x="29" y="3"/>
                  </a:cubicBezTo>
                  <a:cubicBezTo>
                    <a:pt x="25" y="4"/>
                    <a:pt x="22" y="7"/>
                    <a:pt x="22" y="13"/>
                  </a:cubicBezTo>
                  <a:moveTo>
                    <a:pt x="25" y="0"/>
                  </a:moveTo>
                  <a:cubicBezTo>
                    <a:pt x="21" y="0"/>
                    <a:pt x="17" y="4"/>
                    <a:pt x="18" y="9"/>
                  </a:cubicBezTo>
                  <a:cubicBezTo>
                    <a:pt x="16" y="4"/>
                    <a:pt x="12" y="1"/>
                    <a:pt x="9" y="1"/>
                  </a:cubicBezTo>
                  <a:cubicBezTo>
                    <a:pt x="8" y="1"/>
                    <a:pt x="6" y="2"/>
                    <a:pt x="5" y="4"/>
                  </a:cubicBezTo>
                  <a:cubicBezTo>
                    <a:pt x="7" y="4"/>
                    <a:pt x="9" y="4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4" y="6"/>
                    <a:pt x="0" y="10"/>
                    <a:pt x="1" y="15"/>
                  </a:cubicBezTo>
                  <a:cubicBezTo>
                    <a:pt x="3" y="13"/>
                    <a:pt x="6" y="12"/>
                    <a:pt x="8" y="12"/>
                  </a:cubicBezTo>
                  <a:cubicBezTo>
                    <a:pt x="11" y="12"/>
                    <a:pt x="14" y="13"/>
                    <a:pt x="16" y="14"/>
                  </a:cubicBezTo>
                  <a:cubicBezTo>
                    <a:pt x="15" y="14"/>
                    <a:pt x="13" y="14"/>
                    <a:pt x="12" y="14"/>
                  </a:cubicBezTo>
                  <a:cubicBezTo>
                    <a:pt x="3" y="14"/>
                    <a:pt x="1" y="21"/>
                    <a:pt x="3" y="26"/>
                  </a:cubicBezTo>
                  <a:cubicBezTo>
                    <a:pt x="3" y="26"/>
                    <a:pt x="4" y="26"/>
                    <a:pt x="5" y="26"/>
                  </a:cubicBezTo>
                  <a:cubicBezTo>
                    <a:pt x="6" y="22"/>
                    <a:pt x="10" y="20"/>
                    <a:pt x="13" y="18"/>
                  </a:cubicBezTo>
                  <a:cubicBezTo>
                    <a:pt x="10" y="21"/>
                    <a:pt x="10" y="25"/>
                    <a:pt x="17" y="32"/>
                  </a:cubicBezTo>
                  <a:cubicBezTo>
                    <a:pt x="17" y="30"/>
                    <a:pt x="16" y="22"/>
                    <a:pt x="19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20"/>
                    <a:pt x="20" y="21"/>
                    <a:pt x="21" y="21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6" y="28"/>
                    <a:pt x="28" y="50"/>
                    <a:pt x="20" y="73"/>
                  </a:cubicBezTo>
                  <a:cubicBezTo>
                    <a:pt x="22" y="73"/>
                    <a:pt x="23" y="73"/>
                    <a:pt x="24" y="72"/>
                  </a:cubicBezTo>
                  <a:cubicBezTo>
                    <a:pt x="26" y="64"/>
                    <a:pt x="33" y="3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32" y="21"/>
                    <a:pt x="33" y="26"/>
                    <a:pt x="32" y="31"/>
                  </a:cubicBezTo>
                  <a:cubicBezTo>
                    <a:pt x="38" y="22"/>
                    <a:pt x="34" y="17"/>
                    <a:pt x="29" y="16"/>
                  </a:cubicBezTo>
                  <a:cubicBezTo>
                    <a:pt x="34" y="16"/>
                    <a:pt x="39" y="18"/>
                    <a:pt x="40" y="23"/>
                  </a:cubicBezTo>
                  <a:cubicBezTo>
                    <a:pt x="43" y="17"/>
                    <a:pt x="39" y="11"/>
                    <a:pt x="32" y="11"/>
                  </a:cubicBezTo>
                  <a:cubicBezTo>
                    <a:pt x="29" y="11"/>
                    <a:pt x="26" y="12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5" y="11"/>
                    <a:pt x="29" y="8"/>
                    <a:pt x="33" y="8"/>
                  </a:cubicBezTo>
                  <a:cubicBezTo>
                    <a:pt x="34" y="8"/>
                    <a:pt x="36" y="8"/>
                    <a:pt x="37" y="10"/>
                  </a:cubicBezTo>
                  <a:cubicBezTo>
                    <a:pt x="37" y="6"/>
                    <a:pt x="34" y="4"/>
                    <a:pt x="31" y="3"/>
                  </a:cubicBezTo>
                  <a:cubicBezTo>
                    <a:pt x="29" y="1"/>
                    <a:pt x="27" y="0"/>
                    <a:pt x="25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6" name="Freeform 32"/>
            <p:cNvSpPr>
              <a:spLocks noEditPoints="1"/>
            </p:cNvSpPr>
            <p:nvPr/>
          </p:nvSpPr>
          <p:spPr bwMode="auto">
            <a:xfrm>
              <a:off x="4500836" y="6138550"/>
              <a:ext cx="562642" cy="998553"/>
            </a:xfrm>
            <a:custGeom>
              <a:avLst/>
              <a:gdLst>
                <a:gd name="T0" fmla="*/ 20 w 28"/>
                <a:gd name="T1" fmla="*/ 0 h 49"/>
                <a:gd name="T2" fmla="*/ 19 w 28"/>
                <a:gd name="T3" fmla="*/ 2 h 49"/>
                <a:gd name="T4" fmla="*/ 23 w 28"/>
                <a:gd name="T5" fmla="*/ 1 h 49"/>
                <a:gd name="T6" fmla="*/ 20 w 28"/>
                <a:gd name="T7" fmla="*/ 0 h 49"/>
                <a:gd name="T8" fmla="*/ 11 w 28"/>
                <a:gd name="T9" fmla="*/ 12 h 49"/>
                <a:gd name="T10" fmla="*/ 11 w 28"/>
                <a:gd name="T11" fmla="*/ 12 h 49"/>
                <a:gd name="T12" fmla="*/ 12 w 28"/>
                <a:gd name="T13" fmla="*/ 12 h 49"/>
                <a:gd name="T14" fmla="*/ 12 w 28"/>
                <a:gd name="T15" fmla="*/ 12 h 49"/>
                <a:gd name="T16" fmla="*/ 12 w 28"/>
                <a:gd name="T17" fmla="*/ 12 h 49"/>
                <a:gd name="T18" fmla="*/ 11 w 28"/>
                <a:gd name="T19" fmla="*/ 12 h 49"/>
                <a:gd name="T20" fmla="*/ 11 w 28"/>
                <a:gd name="T21" fmla="*/ 12 h 49"/>
                <a:gd name="T22" fmla="*/ 15 w 28"/>
                <a:gd name="T23" fmla="*/ 11 h 49"/>
                <a:gd name="T24" fmla="*/ 15 w 28"/>
                <a:gd name="T25" fmla="*/ 11 h 49"/>
                <a:gd name="T26" fmla="*/ 15 w 28"/>
                <a:gd name="T27" fmla="*/ 11 h 49"/>
                <a:gd name="T28" fmla="*/ 15 w 28"/>
                <a:gd name="T29" fmla="*/ 11 h 49"/>
                <a:gd name="T30" fmla="*/ 13 w 28"/>
                <a:gd name="T31" fmla="*/ 10 h 49"/>
                <a:gd name="T32" fmla="*/ 12 w 28"/>
                <a:gd name="T33" fmla="*/ 9 h 49"/>
                <a:gd name="T34" fmla="*/ 13 w 28"/>
                <a:gd name="T35" fmla="*/ 10 h 49"/>
                <a:gd name="T36" fmla="*/ 13 w 28"/>
                <a:gd name="T37" fmla="*/ 10 h 49"/>
                <a:gd name="T38" fmla="*/ 11 w 28"/>
                <a:gd name="T39" fmla="*/ 7 h 49"/>
                <a:gd name="T40" fmla="*/ 11 w 28"/>
                <a:gd name="T41" fmla="*/ 4 h 49"/>
                <a:gd name="T42" fmla="*/ 11 w 28"/>
                <a:gd name="T43" fmla="*/ 7 h 49"/>
                <a:gd name="T44" fmla="*/ 17 w 28"/>
                <a:gd name="T45" fmla="*/ 0 h 49"/>
                <a:gd name="T46" fmla="*/ 12 w 28"/>
                <a:gd name="T47" fmla="*/ 2 h 49"/>
                <a:gd name="T48" fmla="*/ 8 w 28"/>
                <a:gd name="T49" fmla="*/ 6 h 49"/>
                <a:gd name="T50" fmla="*/ 5 w 28"/>
                <a:gd name="T51" fmla="*/ 5 h 49"/>
                <a:gd name="T52" fmla="*/ 1 w 28"/>
                <a:gd name="T53" fmla="*/ 12 h 49"/>
                <a:gd name="T54" fmla="*/ 5 w 28"/>
                <a:gd name="T55" fmla="*/ 9 h 49"/>
                <a:gd name="T56" fmla="*/ 7 w 28"/>
                <a:gd name="T57" fmla="*/ 9 h 49"/>
                <a:gd name="T58" fmla="*/ 3 w 28"/>
                <a:gd name="T59" fmla="*/ 20 h 49"/>
                <a:gd name="T60" fmla="*/ 9 w 28"/>
                <a:gd name="T61" fmla="*/ 12 h 49"/>
                <a:gd name="T62" fmla="*/ 13 w 28"/>
                <a:gd name="T63" fmla="*/ 22 h 49"/>
                <a:gd name="T64" fmla="*/ 15 w 28"/>
                <a:gd name="T65" fmla="*/ 22 h 49"/>
                <a:gd name="T66" fmla="*/ 11 w 28"/>
                <a:gd name="T67" fmla="*/ 13 h 49"/>
                <a:gd name="T68" fmla="*/ 11 w 28"/>
                <a:gd name="T69" fmla="*/ 14 h 49"/>
                <a:gd name="T70" fmla="*/ 12 w 28"/>
                <a:gd name="T71" fmla="*/ 14 h 49"/>
                <a:gd name="T72" fmla="*/ 12 w 28"/>
                <a:gd name="T73" fmla="*/ 14 h 49"/>
                <a:gd name="T74" fmla="*/ 13 w 28"/>
                <a:gd name="T75" fmla="*/ 14 h 49"/>
                <a:gd name="T76" fmla="*/ 13 w 28"/>
                <a:gd name="T77" fmla="*/ 15 h 49"/>
                <a:gd name="T78" fmla="*/ 14 w 28"/>
                <a:gd name="T79" fmla="*/ 15 h 49"/>
                <a:gd name="T80" fmla="*/ 26 w 28"/>
                <a:gd name="T81" fmla="*/ 49 h 49"/>
                <a:gd name="T82" fmla="*/ 28 w 28"/>
                <a:gd name="T83" fmla="*/ 48 h 49"/>
                <a:gd name="T84" fmla="*/ 14 w 28"/>
                <a:gd name="T85" fmla="*/ 14 h 49"/>
                <a:gd name="T86" fmla="*/ 14 w 28"/>
                <a:gd name="T87" fmla="*/ 13 h 49"/>
                <a:gd name="T88" fmla="*/ 14 w 28"/>
                <a:gd name="T89" fmla="*/ 13 h 49"/>
                <a:gd name="T90" fmla="*/ 19 w 28"/>
                <a:gd name="T91" fmla="*/ 21 h 49"/>
                <a:gd name="T92" fmla="*/ 17 w 28"/>
                <a:gd name="T93" fmla="*/ 11 h 49"/>
                <a:gd name="T94" fmla="*/ 18 w 28"/>
                <a:gd name="T95" fmla="*/ 11 h 49"/>
                <a:gd name="T96" fmla="*/ 22 w 28"/>
                <a:gd name="T97" fmla="*/ 16 h 49"/>
                <a:gd name="T98" fmla="*/ 20 w 28"/>
                <a:gd name="T99" fmla="*/ 8 h 49"/>
                <a:gd name="T100" fmla="*/ 17 w 28"/>
                <a:gd name="T101" fmla="*/ 9 h 49"/>
                <a:gd name="T102" fmla="*/ 25 w 28"/>
                <a:gd name="T103" fmla="*/ 6 h 49"/>
                <a:gd name="T104" fmla="*/ 28 w 28"/>
                <a:gd name="T105" fmla="*/ 7 h 49"/>
                <a:gd name="T106" fmla="*/ 22 w 28"/>
                <a:gd name="T107" fmla="*/ 2 h 49"/>
                <a:gd name="T108" fmla="*/ 13 w 28"/>
                <a:gd name="T109" fmla="*/ 9 h 49"/>
                <a:gd name="T110" fmla="*/ 19 w 28"/>
                <a:gd name="T111" fmla="*/ 2 h 49"/>
                <a:gd name="T112" fmla="*/ 18 w 28"/>
                <a:gd name="T113" fmla="*/ 0 h 49"/>
                <a:gd name="T114" fmla="*/ 17 w 28"/>
                <a:gd name="T1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" h="49">
                  <a:moveTo>
                    <a:pt x="20" y="0"/>
                  </a:moveTo>
                  <a:cubicBezTo>
                    <a:pt x="20" y="1"/>
                    <a:pt x="19" y="1"/>
                    <a:pt x="19" y="2"/>
                  </a:cubicBezTo>
                  <a:cubicBezTo>
                    <a:pt x="20" y="2"/>
                    <a:pt x="21" y="1"/>
                    <a:pt x="23" y="1"/>
                  </a:cubicBezTo>
                  <a:cubicBezTo>
                    <a:pt x="22" y="1"/>
                    <a:pt x="21" y="0"/>
                    <a:pt x="20" y="0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moveTo>
                    <a:pt x="13" y="10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moveTo>
                    <a:pt x="11" y="7"/>
                  </a:moveTo>
                  <a:cubicBezTo>
                    <a:pt x="11" y="6"/>
                    <a:pt x="11" y="5"/>
                    <a:pt x="11" y="4"/>
                  </a:cubicBezTo>
                  <a:cubicBezTo>
                    <a:pt x="11" y="5"/>
                    <a:pt x="11" y="6"/>
                    <a:pt x="11" y="7"/>
                  </a:cubicBezTo>
                  <a:moveTo>
                    <a:pt x="17" y="0"/>
                  </a:moveTo>
                  <a:cubicBezTo>
                    <a:pt x="14" y="0"/>
                    <a:pt x="13" y="0"/>
                    <a:pt x="12" y="2"/>
                  </a:cubicBezTo>
                  <a:cubicBezTo>
                    <a:pt x="9" y="2"/>
                    <a:pt x="8" y="4"/>
                    <a:pt x="8" y="6"/>
                  </a:cubicBezTo>
                  <a:cubicBezTo>
                    <a:pt x="7" y="6"/>
                    <a:pt x="6" y="5"/>
                    <a:pt x="5" y="5"/>
                  </a:cubicBezTo>
                  <a:cubicBezTo>
                    <a:pt x="2" y="5"/>
                    <a:pt x="0" y="8"/>
                    <a:pt x="1" y="12"/>
                  </a:cubicBezTo>
                  <a:cubicBezTo>
                    <a:pt x="2" y="10"/>
                    <a:pt x="3" y="9"/>
                    <a:pt x="5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2" y="10"/>
                    <a:pt x="0" y="14"/>
                    <a:pt x="3" y="20"/>
                  </a:cubicBezTo>
                  <a:cubicBezTo>
                    <a:pt x="3" y="16"/>
                    <a:pt x="6" y="14"/>
                    <a:pt x="9" y="12"/>
                  </a:cubicBezTo>
                  <a:cubicBezTo>
                    <a:pt x="5" y="16"/>
                    <a:pt x="5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3" y="22"/>
                    <a:pt x="8" y="20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6" y="22"/>
                    <a:pt x="17" y="39"/>
                    <a:pt x="26" y="49"/>
                  </a:cubicBezTo>
                  <a:cubicBezTo>
                    <a:pt x="26" y="48"/>
                    <a:pt x="27" y="48"/>
                    <a:pt x="28" y="48"/>
                  </a:cubicBezTo>
                  <a:cubicBezTo>
                    <a:pt x="19" y="39"/>
                    <a:pt x="18" y="23"/>
                    <a:pt x="14" y="14"/>
                  </a:cubicBezTo>
                  <a:cubicBezTo>
                    <a:pt x="15" y="14"/>
                    <a:pt x="15" y="14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7" y="15"/>
                    <a:pt x="18" y="19"/>
                    <a:pt x="19" y="21"/>
                  </a:cubicBezTo>
                  <a:cubicBezTo>
                    <a:pt x="22" y="14"/>
                    <a:pt x="20" y="12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1" y="11"/>
                    <a:pt x="22" y="13"/>
                    <a:pt x="22" y="16"/>
                  </a:cubicBezTo>
                  <a:cubicBezTo>
                    <a:pt x="25" y="12"/>
                    <a:pt x="23" y="8"/>
                    <a:pt x="20" y="8"/>
                  </a:cubicBezTo>
                  <a:cubicBezTo>
                    <a:pt x="19" y="8"/>
                    <a:pt x="18" y="8"/>
                    <a:pt x="17" y="9"/>
                  </a:cubicBezTo>
                  <a:cubicBezTo>
                    <a:pt x="19" y="7"/>
                    <a:pt x="22" y="6"/>
                    <a:pt x="25" y="6"/>
                  </a:cubicBezTo>
                  <a:cubicBezTo>
                    <a:pt x="26" y="6"/>
                    <a:pt x="27" y="6"/>
                    <a:pt x="28" y="7"/>
                  </a:cubicBezTo>
                  <a:cubicBezTo>
                    <a:pt x="28" y="4"/>
                    <a:pt x="25" y="2"/>
                    <a:pt x="22" y="2"/>
                  </a:cubicBezTo>
                  <a:cubicBezTo>
                    <a:pt x="19" y="2"/>
                    <a:pt x="15" y="4"/>
                    <a:pt x="13" y="9"/>
                  </a:cubicBezTo>
                  <a:cubicBezTo>
                    <a:pt x="13" y="5"/>
                    <a:pt x="16" y="3"/>
                    <a:pt x="19" y="2"/>
                  </a:cubicBezTo>
                  <a:cubicBezTo>
                    <a:pt x="19" y="1"/>
                    <a:pt x="18" y="1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7" name="Freeform 33"/>
            <p:cNvSpPr>
              <a:spLocks/>
            </p:cNvSpPr>
            <p:nvPr/>
          </p:nvSpPr>
          <p:spPr bwMode="auto">
            <a:xfrm>
              <a:off x="4862457" y="6138550"/>
              <a:ext cx="40423" cy="4151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8" name="Freeform 34"/>
            <p:cNvSpPr>
              <a:spLocks/>
            </p:cNvSpPr>
            <p:nvPr/>
          </p:nvSpPr>
          <p:spPr bwMode="auto">
            <a:xfrm>
              <a:off x="4622105" y="6831201"/>
              <a:ext cx="1887856" cy="367083"/>
            </a:xfrm>
            <a:custGeom>
              <a:avLst/>
              <a:gdLst>
                <a:gd name="T0" fmla="*/ 94 w 94"/>
                <a:gd name="T1" fmla="*/ 5 h 18"/>
                <a:gd name="T2" fmla="*/ 1 w 94"/>
                <a:gd name="T3" fmla="*/ 18 h 18"/>
                <a:gd name="T4" fmla="*/ 0 w 94"/>
                <a:gd name="T5" fmla="*/ 13 h 18"/>
                <a:gd name="T6" fmla="*/ 94 w 94"/>
                <a:gd name="T7" fmla="*/ 0 h 18"/>
                <a:gd name="T8" fmla="*/ 94 w 94"/>
                <a:gd name="T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8">
                  <a:moveTo>
                    <a:pt x="94" y="5"/>
                  </a:moveTo>
                  <a:cubicBezTo>
                    <a:pt x="63" y="8"/>
                    <a:pt x="32" y="12"/>
                    <a:pt x="1" y="18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31" y="7"/>
                    <a:pt x="62" y="3"/>
                    <a:pt x="94" y="0"/>
                  </a:cubicBezTo>
                  <a:cubicBezTo>
                    <a:pt x="94" y="2"/>
                    <a:pt x="94" y="3"/>
                    <a:pt x="94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9" name="Freeform 35"/>
            <p:cNvSpPr>
              <a:spLocks/>
            </p:cNvSpPr>
            <p:nvPr/>
          </p:nvSpPr>
          <p:spPr bwMode="auto">
            <a:xfrm>
              <a:off x="5003390" y="6465210"/>
              <a:ext cx="1044439" cy="549532"/>
            </a:xfrm>
            <a:custGeom>
              <a:avLst/>
              <a:gdLst>
                <a:gd name="T0" fmla="*/ 52 w 52"/>
                <a:gd name="T1" fmla="*/ 20 h 27"/>
                <a:gd name="T2" fmla="*/ 50 w 52"/>
                <a:gd name="T3" fmla="*/ 0 h 27"/>
                <a:gd name="T4" fmla="*/ 0 w 52"/>
                <a:gd name="T5" fmla="*/ 7 h 27"/>
                <a:gd name="T6" fmla="*/ 3 w 52"/>
                <a:gd name="T7" fmla="*/ 27 h 27"/>
                <a:gd name="T8" fmla="*/ 52 w 52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7">
                  <a:moveTo>
                    <a:pt x="52" y="20"/>
                  </a:moveTo>
                  <a:cubicBezTo>
                    <a:pt x="51" y="14"/>
                    <a:pt x="51" y="7"/>
                    <a:pt x="50" y="0"/>
                  </a:cubicBezTo>
                  <a:cubicBezTo>
                    <a:pt x="33" y="2"/>
                    <a:pt x="17" y="4"/>
                    <a:pt x="0" y="7"/>
                  </a:cubicBezTo>
                  <a:cubicBezTo>
                    <a:pt x="1" y="14"/>
                    <a:pt x="2" y="20"/>
                    <a:pt x="3" y="27"/>
                  </a:cubicBezTo>
                  <a:cubicBezTo>
                    <a:pt x="20" y="24"/>
                    <a:pt x="36" y="22"/>
                    <a:pt x="52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0" name="Freeform 36"/>
            <p:cNvSpPr>
              <a:spLocks/>
            </p:cNvSpPr>
            <p:nvPr/>
          </p:nvSpPr>
          <p:spPr bwMode="auto">
            <a:xfrm>
              <a:off x="5264500" y="6362514"/>
              <a:ext cx="502554" cy="611805"/>
            </a:xfrm>
            <a:custGeom>
              <a:avLst/>
              <a:gdLst>
                <a:gd name="T0" fmla="*/ 25 w 25"/>
                <a:gd name="T1" fmla="*/ 27 h 30"/>
                <a:gd name="T2" fmla="*/ 22 w 25"/>
                <a:gd name="T3" fmla="*/ 0 h 30"/>
                <a:gd name="T4" fmla="*/ 0 w 25"/>
                <a:gd name="T5" fmla="*/ 3 h 30"/>
                <a:gd name="T6" fmla="*/ 5 w 25"/>
                <a:gd name="T7" fmla="*/ 30 h 30"/>
                <a:gd name="T8" fmla="*/ 25 w 25"/>
                <a:gd name="T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0">
                  <a:moveTo>
                    <a:pt x="25" y="27"/>
                  </a:moveTo>
                  <a:cubicBezTo>
                    <a:pt x="24" y="18"/>
                    <a:pt x="23" y="9"/>
                    <a:pt x="22" y="0"/>
                  </a:cubicBezTo>
                  <a:cubicBezTo>
                    <a:pt x="14" y="1"/>
                    <a:pt x="7" y="2"/>
                    <a:pt x="0" y="3"/>
                  </a:cubicBezTo>
                  <a:cubicBezTo>
                    <a:pt x="2" y="12"/>
                    <a:pt x="3" y="21"/>
                    <a:pt x="5" y="30"/>
                  </a:cubicBezTo>
                  <a:cubicBezTo>
                    <a:pt x="11" y="29"/>
                    <a:pt x="18" y="28"/>
                    <a:pt x="25" y="2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1" name="Freeform 37"/>
            <p:cNvSpPr>
              <a:spLocks/>
            </p:cNvSpPr>
            <p:nvPr/>
          </p:nvSpPr>
          <p:spPr bwMode="auto">
            <a:xfrm>
              <a:off x="5324588" y="6057704"/>
              <a:ext cx="220687" cy="40423"/>
            </a:xfrm>
            <a:custGeom>
              <a:avLst/>
              <a:gdLst>
                <a:gd name="T0" fmla="*/ 11 w 11"/>
                <a:gd name="T1" fmla="*/ 0 h 2"/>
                <a:gd name="T2" fmla="*/ 0 w 11"/>
                <a:gd name="T3" fmla="*/ 2 h 2"/>
                <a:gd name="T4" fmla="*/ 0 w 11"/>
                <a:gd name="T5" fmla="*/ 1 h 2"/>
                <a:gd name="T6" fmla="*/ 11 w 1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"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1"/>
                    <a:pt x="8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2" name="Freeform 38"/>
            <p:cNvSpPr>
              <a:spLocks/>
            </p:cNvSpPr>
            <p:nvPr/>
          </p:nvSpPr>
          <p:spPr bwMode="auto">
            <a:xfrm>
              <a:off x="4541259" y="6423695"/>
              <a:ext cx="220687" cy="672986"/>
            </a:xfrm>
            <a:custGeom>
              <a:avLst/>
              <a:gdLst>
                <a:gd name="T0" fmla="*/ 11 w 11"/>
                <a:gd name="T1" fmla="*/ 32 h 33"/>
                <a:gd name="T2" fmla="*/ 4 w 11"/>
                <a:gd name="T3" fmla="*/ 0 h 33"/>
                <a:gd name="T4" fmla="*/ 0 w 11"/>
                <a:gd name="T5" fmla="*/ 1 h 33"/>
                <a:gd name="T6" fmla="*/ 5 w 11"/>
                <a:gd name="T7" fmla="*/ 33 h 33"/>
                <a:gd name="T8" fmla="*/ 11 w 11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3">
                  <a:moveTo>
                    <a:pt x="11" y="32"/>
                  </a:moveTo>
                  <a:cubicBezTo>
                    <a:pt x="8" y="21"/>
                    <a:pt x="6" y="1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2"/>
                    <a:pt x="3" y="22"/>
                    <a:pt x="5" y="33"/>
                  </a:cubicBezTo>
                  <a:cubicBezTo>
                    <a:pt x="7" y="33"/>
                    <a:pt x="9" y="32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3" name="Freeform 39"/>
            <p:cNvSpPr>
              <a:spLocks/>
            </p:cNvSpPr>
            <p:nvPr/>
          </p:nvSpPr>
          <p:spPr bwMode="auto">
            <a:xfrm>
              <a:off x="4601347" y="6851959"/>
              <a:ext cx="121269" cy="40423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2 h 2"/>
                <a:gd name="T4" fmla="*/ 0 w 6"/>
                <a:gd name="T5" fmla="*/ 1 h 2"/>
                <a:gd name="T6" fmla="*/ 6 w 6"/>
                <a:gd name="T7" fmla="*/ 0 h 2"/>
                <a:gd name="T8" fmla="*/ 6 w 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0"/>
                    <a:pt x="6" y="0"/>
                  </a:cubicBez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4" name="Freeform 40"/>
            <p:cNvSpPr>
              <a:spLocks/>
            </p:cNvSpPr>
            <p:nvPr/>
          </p:nvSpPr>
          <p:spPr bwMode="auto">
            <a:xfrm>
              <a:off x="4562017" y="6648752"/>
              <a:ext cx="120176" cy="40423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2 h 2"/>
                <a:gd name="T4" fmla="*/ 0 w 6"/>
                <a:gd name="T5" fmla="*/ 1 h 2"/>
                <a:gd name="T6" fmla="*/ 6 w 6"/>
                <a:gd name="T7" fmla="*/ 0 h 2"/>
                <a:gd name="T8" fmla="*/ 6 w 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1"/>
                    <a:pt x="6" y="0"/>
                  </a:cubicBez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5" name="Freeform 41"/>
            <p:cNvSpPr>
              <a:spLocks/>
            </p:cNvSpPr>
            <p:nvPr/>
          </p:nvSpPr>
          <p:spPr bwMode="auto">
            <a:xfrm>
              <a:off x="4541259" y="6444453"/>
              <a:ext cx="100511" cy="20758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1 h 1"/>
                <a:gd name="T4" fmla="*/ 0 w 5"/>
                <a:gd name="T5" fmla="*/ 1 h 1"/>
                <a:gd name="T6" fmla="*/ 4 w 5"/>
                <a:gd name="T7" fmla="*/ 0 h 1"/>
                <a:gd name="T8" fmla="*/ 5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6" name="Freeform 42"/>
            <p:cNvSpPr>
              <a:spLocks/>
            </p:cNvSpPr>
            <p:nvPr/>
          </p:nvSpPr>
          <p:spPr bwMode="auto">
            <a:xfrm>
              <a:off x="4541259" y="6383272"/>
              <a:ext cx="80846" cy="61181"/>
            </a:xfrm>
            <a:custGeom>
              <a:avLst/>
              <a:gdLst>
                <a:gd name="T0" fmla="*/ 4 w 4"/>
                <a:gd name="T1" fmla="*/ 2 h 3"/>
                <a:gd name="T2" fmla="*/ 0 w 4"/>
                <a:gd name="T3" fmla="*/ 3 h 3"/>
                <a:gd name="T4" fmla="*/ 0 w 4"/>
                <a:gd name="T5" fmla="*/ 0 h 3"/>
                <a:gd name="T6" fmla="*/ 3 w 4"/>
                <a:gd name="T7" fmla="*/ 0 h 3"/>
                <a:gd name="T8" fmla="*/ 4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1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7" name="Freeform 43"/>
            <p:cNvSpPr>
              <a:spLocks/>
            </p:cNvSpPr>
            <p:nvPr/>
          </p:nvSpPr>
          <p:spPr bwMode="auto">
            <a:xfrm>
              <a:off x="4562017" y="6383272"/>
              <a:ext cx="19665" cy="61181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0 w 1"/>
                <a:gd name="T5" fmla="*/ 0 h 3"/>
                <a:gd name="T6" fmla="*/ 1 w 1"/>
                <a:gd name="T7" fmla="*/ 0 h 3"/>
                <a:gd name="T8" fmla="*/ 1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8" name="Freeform 44"/>
            <p:cNvSpPr>
              <a:spLocks/>
            </p:cNvSpPr>
            <p:nvPr/>
          </p:nvSpPr>
          <p:spPr bwMode="auto">
            <a:xfrm>
              <a:off x="4541259" y="6383272"/>
              <a:ext cx="20758" cy="61181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0 w 1"/>
                <a:gd name="T5" fmla="*/ 1 h 3"/>
                <a:gd name="T6" fmla="*/ 1 w 1"/>
                <a:gd name="T7" fmla="*/ 0 h 3"/>
                <a:gd name="T8" fmla="*/ 1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9" name="Freeform 45"/>
            <p:cNvSpPr>
              <a:spLocks/>
            </p:cNvSpPr>
            <p:nvPr/>
          </p:nvSpPr>
          <p:spPr bwMode="auto">
            <a:xfrm>
              <a:off x="4581682" y="6383272"/>
              <a:ext cx="19665" cy="61181"/>
            </a:xfrm>
            <a:custGeom>
              <a:avLst/>
              <a:gdLst>
                <a:gd name="T0" fmla="*/ 1 w 1"/>
                <a:gd name="T1" fmla="*/ 2 h 3"/>
                <a:gd name="T2" fmla="*/ 1 w 1"/>
                <a:gd name="T3" fmla="*/ 3 h 3"/>
                <a:gd name="T4" fmla="*/ 0 w 1"/>
                <a:gd name="T5" fmla="*/ 0 h 3"/>
                <a:gd name="T6" fmla="*/ 1 w 1"/>
                <a:gd name="T7" fmla="*/ 0 h 3"/>
                <a:gd name="T8" fmla="*/ 1 w 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0" name="Freeform 46"/>
            <p:cNvSpPr>
              <a:spLocks/>
            </p:cNvSpPr>
            <p:nvPr/>
          </p:nvSpPr>
          <p:spPr bwMode="auto">
            <a:xfrm>
              <a:off x="4521594" y="6362514"/>
              <a:ext cx="100511" cy="41515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1 h 2"/>
                <a:gd name="T4" fmla="*/ 0 w 5"/>
                <a:gd name="T5" fmla="*/ 2 h 2"/>
                <a:gd name="T6" fmla="*/ 5 w 5"/>
                <a:gd name="T7" fmla="*/ 1 h 2"/>
                <a:gd name="T8" fmla="*/ 5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3" y="1"/>
                    <a:pt x="5" y="1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1" name="Freeform 47"/>
            <p:cNvSpPr>
              <a:spLocks/>
            </p:cNvSpPr>
            <p:nvPr/>
          </p:nvSpPr>
          <p:spPr bwMode="auto">
            <a:xfrm>
              <a:off x="4541259" y="6241246"/>
              <a:ext cx="20758" cy="80846"/>
            </a:xfrm>
            <a:custGeom>
              <a:avLst/>
              <a:gdLst>
                <a:gd name="T0" fmla="*/ 0 w 1"/>
                <a:gd name="T1" fmla="*/ 0 h 4"/>
                <a:gd name="T2" fmla="*/ 0 w 1"/>
                <a:gd name="T3" fmla="*/ 0 h 4"/>
                <a:gd name="T4" fmla="*/ 1 w 1"/>
                <a:gd name="T5" fmla="*/ 4 h 4"/>
                <a:gd name="T6" fmla="*/ 1 w 1"/>
                <a:gd name="T7" fmla="*/ 4 h 4"/>
                <a:gd name="T8" fmla="*/ 0 w 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2" name="Freeform 48"/>
            <p:cNvSpPr>
              <a:spLocks/>
            </p:cNvSpPr>
            <p:nvPr/>
          </p:nvSpPr>
          <p:spPr bwMode="auto">
            <a:xfrm>
              <a:off x="4541259" y="6322092"/>
              <a:ext cx="60088" cy="61181"/>
            </a:xfrm>
            <a:custGeom>
              <a:avLst/>
              <a:gdLst>
                <a:gd name="T0" fmla="*/ 3 w 3"/>
                <a:gd name="T1" fmla="*/ 2 h 3"/>
                <a:gd name="T2" fmla="*/ 1 w 3"/>
                <a:gd name="T3" fmla="*/ 0 h 3"/>
                <a:gd name="T4" fmla="*/ 0 w 3"/>
                <a:gd name="T5" fmla="*/ 3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3" name="Freeform 49"/>
            <p:cNvSpPr>
              <a:spLocks/>
            </p:cNvSpPr>
            <p:nvPr/>
          </p:nvSpPr>
          <p:spPr bwMode="auto">
            <a:xfrm>
              <a:off x="4782703" y="6546056"/>
              <a:ext cx="160599" cy="510202"/>
            </a:xfrm>
            <a:custGeom>
              <a:avLst/>
              <a:gdLst>
                <a:gd name="T0" fmla="*/ 8 w 8"/>
                <a:gd name="T1" fmla="*/ 24 h 25"/>
                <a:gd name="T2" fmla="*/ 4 w 8"/>
                <a:gd name="T3" fmla="*/ 0 h 25"/>
                <a:gd name="T4" fmla="*/ 0 w 8"/>
                <a:gd name="T5" fmla="*/ 0 h 25"/>
                <a:gd name="T6" fmla="*/ 4 w 8"/>
                <a:gd name="T7" fmla="*/ 25 h 25"/>
                <a:gd name="T8" fmla="*/ 8 w 8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5">
                  <a:moveTo>
                    <a:pt x="8" y="24"/>
                  </a:moveTo>
                  <a:cubicBezTo>
                    <a:pt x="7" y="16"/>
                    <a:pt x="5" y="8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9"/>
                    <a:pt x="3" y="17"/>
                    <a:pt x="4" y="25"/>
                  </a:cubicBezTo>
                  <a:cubicBezTo>
                    <a:pt x="6" y="25"/>
                    <a:pt x="7" y="24"/>
                    <a:pt x="8" y="2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4" name="Freeform 50"/>
            <p:cNvSpPr>
              <a:spLocks/>
            </p:cNvSpPr>
            <p:nvPr/>
          </p:nvSpPr>
          <p:spPr bwMode="auto">
            <a:xfrm>
              <a:off x="4823126" y="6872716"/>
              <a:ext cx="120176" cy="40423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2 h 2"/>
                <a:gd name="T4" fmla="*/ 0 w 6"/>
                <a:gd name="T5" fmla="*/ 1 h 2"/>
                <a:gd name="T6" fmla="*/ 5 w 6"/>
                <a:gd name="T7" fmla="*/ 0 h 2"/>
                <a:gd name="T8" fmla="*/ 6 w 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4" y="0"/>
                    <a:pt x="5" y="0"/>
                  </a:cubicBez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5" name="Freeform 51"/>
            <p:cNvSpPr>
              <a:spLocks/>
            </p:cNvSpPr>
            <p:nvPr/>
          </p:nvSpPr>
          <p:spPr bwMode="auto">
            <a:xfrm>
              <a:off x="4802369" y="6729598"/>
              <a:ext cx="100511" cy="20758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1 h 1"/>
                <a:gd name="T4" fmla="*/ 0 w 5"/>
                <a:gd name="T5" fmla="*/ 0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3" y="1"/>
                    <a:pt x="2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6" name="Freeform 52"/>
            <p:cNvSpPr>
              <a:spLocks/>
            </p:cNvSpPr>
            <p:nvPr/>
          </p:nvSpPr>
          <p:spPr bwMode="auto">
            <a:xfrm>
              <a:off x="4782703" y="6546056"/>
              <a:ext cx="79753" cy="41515"/>
            </a:xfrm>
            <a:custGeom>
              <a:avLst/>
              <a:gdLst>
                <a:gd name="T0" fmla="*/ 4 w 4"/>
                <a:gd name="T1" fmla="*/ 1 h 2"/>
                <a:gd name="T2" fmla="*/ 0 w 4"/>
                <a:gd name="T3" fmla="*/ 2 h 2"/>
                <a:gd name="T4" fmla="*/ 0 w 4"/>
                <a:gd name="T5" fmla="*/ 1 h 2"/>
                <a:gd name="T6" fmla="*/ 4 w 4"/>
                <a:gd name="T7" fmla="*/ 0 h 2"/>
                <a:gd name="T8" fmla="*/ 4 w 4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4" y="1"/>
                  </a:moveTo>
                  <a:cubicBezTo>
                    <a:pt x="3" y="1"/>
                    <a:pt x="2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7" name="Freeform 53"/>
            <p:cNvSpPr>
              <a:spLocks/>
            </p:cNvSpPr>
            <p:nvPr/>
          </p:nvSpPr>
          <p:spPr bwMode="auto">
            <a:xfrm>
              <a:off x="4782703" y="6505633"/>
              <a:ext cx="60088" cy="40423"/>
            </a:xfrm>
            <a:custGeom>
              <a:avLst/>
              <a:gdLst>
                <a:gd name="T0" fmla="*/ 3 w 3"/>
                <a:gd name="T1" fmla="*/ 2 h 2"/>
                <a:gd name="T2" fmla="*/ 1 w 3"/>
                <a:gd name="T3" fmla="*/ 2 h 2"/>
                <a:gd name="T4" fmla="*/ 0 w 3"/>
                <a:gd name="T5" fmla="*/ 0 h 2"/>
                <a:gd name="T6" fmla="*/ 3 w 3"/>
                <a:gd name="T7" fmla="*/ 0 h 2"/>
                <a:gd name="T8" fmla="*/ 3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8" name="Freeform 54"/>
            <p:cNvSpPr>
              <a:spLocks/>
            </p:cNvSpPr>
            <p:nvPr/>
          </p:nvSpPr>
          <p:spPr bwMode="auto">
            <a:xfrm>
              <a:off x="4802369" y="6505633"/>
              <a:ext cx="20758" cy="4042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9" name="Freeform 55"/>
            <p:cNvSpPr>
              <a:spLocks/>
            </p:cNvSpPr>
            <p:nvPr/>
          </p:nvSpPr>
          <p:spPr bwMode="auto">
            <a:xfrm>
              <a:off x="4802369" y="6505633"/>
              <a:ext cx="0" cy="40423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0" name="Freeform 56"/>
            <p:cNvSpPr>
              <a:spLocks/>
            </p:cNvSpPr>
            <p:nvPr/>
          </p:nvSpPr>
          <p:spPr bwMode="auto">
            <a:xfrm>
              <a:off x="4823126" y="6505633"/>
              <a:ext cx="19665" cy="4042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1" name="Freeform 57"/>
            <p:cNvSpPr>
              <a:spLocks/>
            </p:cNvSpPr>
            <p:nvPr/>
          </p:nvSpPr>
          <p:spPr bwMode="auto">
            <a:xfrm>
              <a:off x="4761946" y="6484875"/>
              <a:ext cx="100511" cy="20758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1 h 1"/>
                <a:gd name="T4" fmla="*/ 0 w 5"/>
                <a:gd name="T5" fmla="*/ 1 h 1"/>
                <a:gd name="T6" fmla="*/ 5 w 5"/>
                <a:gd name="T7" fmla="*/ 1 h 1"/>
                <a:gd name="T8" fmla="*/ 5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2" name="Freeform 58"/>
            <p:cNvSpPr>
              <a:spLocks/>
            </p:cNvSpPr>
            <p:nvPr/>
          </p:nvSpPr>
          <p:spPr bwMode="auto">
            <a:xfrm>
              <a:off x="4802369" y="6383272"/>
              <a:ext cx="0" cy="81938"/>
            </a:xfrm>
            <a:custGeom>
              <a:avLst/>
              <a:gdLst>
                <a:gd name="T0" fmla="*/ 0 h 4"/>
                <a:gd name="T1" fmla="*/ 0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3" name="Freeform 59"/>
            <p:cNvSpPr>
              <a:spLocks/>
            </p:cNvSpPr>
            <p:nvPr/>
          </p:nvSpPr>
          <p:spPr bwMode="auto">
            <a:xfrm>
              <a:off x="4782703" y="6465210"/>
              <a:ext cx="60088" cy="40423"/>
            </a:xfrm>
            <a:custGeom>
              <a:avLst/>
              <a:gdLst>
                <a:gd name="T0" fmla="*/ 3 w 3"/>
                <a:gd name="T1" fmla="*/ 2 h 2"/>
                <a:gd name="T2" fmla="*/ 1 w 3"/>
                <a:gd name="T3" fmla="*/ 0 h 2"/>
                <a:gd name="T4" fmla="*/ 0 w 3"/>
                <a:gd name="T5" fmla="*/ 2 h 2"/>
                <a:gd name="T6" fmla="*/ 3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2"/>
                    <a:pt x="2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4" name="Freeform 60"/>
            <p:cNvSpPr>
              <a:spLocks/>
            </p:cNvSpPr>
            <p:nvPr/>
          </p:nvSpPr>
          <p:spPr bwMode="auto">
            <a:xfrm>
              <a:off x="6328604" y="6180065"/>
              <a:ext cx="161691" cy="671893"/>
            </a:xfrm>
            <a:custGeom>
              <a:avLst/>
              <a:gdLst>
                <a:gd name="T0" fmla="*/ 8 w 8"/>
                <a:gd name="T1" fmla="*/ 32 h 33"/>
                <a:gd name="T2" fmla="*/ 4 w 8"/>
                <a:gd name="T3" fmla="*/ 0 h 33"/>
                <a:gd name="T4" fmla="*/ 0 w 8"/>
                <a:gd name="T5" fmla="*/ 1 h 33"/>
                <a:gd name="T6" fmla="*/ 2 w 8"/>
                <a:gd name="T7" fmla="*/ 33 h 33"/>
                <a:gd name="T8" fmla="*/ 8 w 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3">
                  <a:moveTo>
                    <a:pt x="8" y="32"/>
                  </a:moveTo>
                  <a:cubicBezTo>
                    <a:pt x="6" y="22"/>
                    <a:pt x="5" y="11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1" y="11"/>
                    <a:pt x="1" y="22"/>
                    <a:pt x="2" y="33"/>
                  </a:cubicBezTo>
                  <a:cubicBezTo>
                    <a:pt x="4" y="33"/>
                    <a:pt x="6" y="32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5" name="Freeform 61"/>
            <p:cNvSpPr>
              <a:spLocks/>
            </p:cNvSpPr>
            <p:nvPr/>
          </p:nvSpPr>
          <p:spPr bwMode="auto">
            <a:xfrm>
              <a:off x="6349362" y="6607236"/>
              <a:ext cx="120176" cy="20758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1 h 1"/>
                <a:gd name="T4" fmla="*/ 6 w 6"/>
                <a:gd name="T5" fmla="*/ 0 h 1"/>
                <a:gd name="T6" fmla="*/ 0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1"/>
                    <a:pt x="4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6" name="Freeform 62"/>
            <p:cNvSpPr>
              <a:spLocks/>
            </p:cNvSpPr>
            <p:nvPr/>
          </p:nvSpPr>
          <p:spPr bwMode="auto">
            <a:xfrm>
              <a:off x="6328604" y="6404030"/>
              <a:ext cx="121269" cy="40423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1 h 2"/>
                <a:gd name="T4" fmla="*/ 6 w 6"/>
                <a:gd name="T5" fmla="*/ 0 h 2"/>
                <a:gd name="T6" fmla="*/ 0 w 6"/>
                <a:gd name="T7" fmla="*/ 1 h 2"/>
                <a:gd name="T8" fmla="*/ 0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7" name="Freeform 63"/>
            <p:cNvSpPr>
              <a:spLocks/>
            </p:cNvSpPr>
            <p:nvPr/>
          </p:nvSpPr>
          <p:spPr bwMode="auto">
            <a:xfrm>
              <a:off x="6328604" y="6199731"/>
              <a:ext cx="100511" cy="20758"/>
            </a:xfrm>
            <a:custGeom>
              <a:avLst/>
              <a:gdLst>
                <a:gd name="T0" fmla="*/ 0 w 5"/>
                <a:gd name="T1" fmla="*/ 1 h 1"/>
                <a:gd name="T2" fmla="*/ 5 w 5"/>
                <a:gd name="T3" fmla="*/ 0 h 1"/>
                <a:gd name="T4" fmla="*/ 5 w 5"/>
                <a:gd name="T5" fmla="*/ 0 h 1"/>
                <a:gd name="T6" fmla="*/ 0 w 5"/>
                <a:gd name="T7" fmla="*/ 0 h 1"/>
                <a:gd name="T8" fmla="*/ 0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1" y="1"/>
                    <a:pt x="3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8" name="Freeform 64"/>
            <p:cNvSpPr>
              <a:spLocks/>
            </p:cNvSpPr>
            <p:nvPr/>
          </p:nvSpPr>
          <p:spPr bwMode="auto">
            <a:xfrm>
              <a:off x="6328604" y="6138550"/>
              <a:ext cx="80846" cy="61181"/>
            </a:xfrm>
            <a:custGeom>
              <a:avLst/>
              <a:gdLst>
                <a:gd name="T0" fmla="*/ 0 w 4"/>
                <a:gd name="T1" fmla="*/ 3 h 3"/>
                <a:gd name="T2" fmla="*/ 4 w 4"/>
                <a:gd name="T3" fmla="*/ 2 h 3"/>
                <a:gd name="T4" fmla="*/ 3 w 4"/>
                <a:gd name="T5" fmla="*/ 0 h 3"/>
                <a:gd name="T6" fmla="*/ 0 w 4"/>
                <a:gd name="T7" fmla="*/ 0 h 3"/>
                <a:gd name="T8" fmla="*/ 0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1" y="2"/>
                    <a:pt x="3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9" name="Freeform 65"/>
            <p:cNvSpPr>
              <a:spLocks/>
            </p:cNvSpPr>
            <p:nvPr/>
          </p:nvSpPr>
          <p:spPr bwMode="auto">
            <a:xfrm>
              <a:off x="6349362" y="6138550"/>
              <a:ext cx="19665" cy="4151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0" name="Freeform 66"/>
            <p:cNvSpPr>
              <a:spLocks/>
            </p:cNvSpPr>
            <p:nvPr/>
          </p:nvSpPr>
          <p:spPr bwMode="auto">
            <a:xfrm>
              <a:off x="6369027" y="6138550"/>
              <a:ext cx="20758" cy="4151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1" name="Freeform 67"/>
            <p:cNvSpPr>
              <a:spLocks/>
            </p:cNvSpPr>
            <p:nvPr/>
          </p:nvSpPr>
          <p:spPr bwMode="auto">
            <a:xfrm>
              <a:off x="6349362" y="6138550"/>
              <a:ext cx="0" cy="61181"/>
            </a:xfrm>
            <a:custGeom>
              <a:avLst/>
              <a:gdLst>
                <a:gd name="T0" fmla="*/ 3 h 3"/>
                <a:gd name="T1" fmla="*/ 2 h 3"/>
                <a:gd name="T2" fmla="*/ 0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2" name="Freeform 68"/>
            <p:cNvSpPr>
              <a:spLocks/>
            </p:cNvSpPr>
            <p:nvPr/>
          </p:nvSpPr>
          <p:spPr bwMode="auto">
            <a:xfrm>
              <a:off x="6308939" y="6118885"/>
              <a:ext cx="120176" cy="19665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6 w 6"/>
                <a:gd name="T5" fmla="*/ 1 h 1"/>
                <a:gd name="T6" fmla="*/ 0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3" name="Freeform 69"/>
            <p:cNvSpPr>
              <a:spLocks/>
            </p:cNvSpPr>
            <p:nvPr/>
          </p:nvSpPr>
          <p:spPr bwMode="auto">
            <a:xfrm>
              <a:off x="6349362" y="5996524"/>
              <a:ext cx="19665" cy="80846"/>
            </a:xfrm>
            <a:custGeom>
              <a:avLst/>
              <a:gdLst>
                <a:gd name="T0" fmla="*/ 0 w 1"/>
                <a:gd name="T1" fmla="*/ 0 h 4"/>
                <a:gd name="T2" fmla="*/ 0 w 1"/>
                <a:gd name="T3" fmla="*/ 0 h 4"/>
                <a:gd name="T4" fmla="*/ 1 w 1"/>
                <a:gd name="T5" fmla="*/ 4 h 4"/>
                <a:gd name="T6" fmla="*/ 0 w 1"/>
                <a:gd name="T7" fmla="*/ 4 h 4"/>
                <a:gd name="T8" fmla="*/ 0 w 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4" name="Freeform 70"/>
            <p:cNvSpPr>
              <a:spLocks/>
            </p:cNvSpPr>
            <p:nvPr/>
          </p:nvSpPr>
          <p:spPr bwMode="auto">
            <a:xfrm>
              <a:off x="6328604" y="6077370"/>
              <a:ext cx="61181" cy="41515"/>
            </a:xfrm>
            <a:custGeom>
              <a:avLst/>
              <a:gdLst>
                <a:gd name="T0" fmla="*/ 0 w 3"/>
                <a:gd name="T1" fmla="*/ 2 h 2"/>
                <a:gd name="T2" fmla="*/ 2 w 3"/>
                <a:gd name="T3" fmla="*/ 0 h 2"/>
                <a:gd name="T4" fmla="*/ 3 w 3"/>
                <a:gd name="T5" fmla="*/ 2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5" name="Freeform 71"/>
            <p:cNvSpPr>
              <a:spLocks/>
            </p:cNvSpPr>
            <p:nvPr/>
          </p:nvSpPr>
          <p:spPr bwMode="auto">
            <a:xfrm>
              <a:off x="6128675" y="6362514"/>
              <a:ext cx="139841" cy="510202"/>
            </a:xfrm>
            <a:custGeom>
              <a:avLst/>
              <a:gdLst>
                <a:gd name="T0" fmla="*/ 7 w 7"/>
                <a:gd name="T1" fmla="*/ 24 h 25"/>
                <a:gd name="T2" fmla="*/ 4 w 7"/>
                <a:gd name="T3" fmla="*/ 0 h 25"/>
                <a:gd name="T4" fmla="*/ 0 w 7"/>
                <a:gd name="T5" fmla="*/ 0 h 25"/>
                <a:gd name="T6" fmla="*/ 2 w 7"/>
                <a:gd name="T7" fmla="*/ 25 h 25"/>
                <a:gd name="T8" fmla="*/ 7 w 7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5">
                  <a:moveTo>
                    <a:pt x="7" y="24"/>
                  </a:moveTo>
                  <a:cubicBezTo>
                    <a:pt x="6" y="16"/>
                    <a:pt x="5" y="8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1" y="8"/>
                    <a:pt x="2" y="17"/>
                    <a:pt x="2" y="25"/>
                  </a:cubicBezTo>
                  <a:cubicBezTo>
                    <a:pt x="4" y="25"/>
                    <a:pt x="5" y="24"/>
                    <a:pt x="7" y="2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6" name="Freeform 72"/>
            <p:cNvSpPr>
              <a:spLocks/>
            </p:cNvSpPr>
            <p:nvPr/>
          </p:nvSpPr>
          <p:spPr bwMode="auto">
            <a:xfrm>
              <a:off x="6148340" y="6689175"/>
              <a:ext cx="100511" cy="40423"/>
            </a:xfrm>
            <a:custGeom>
              <a:avLst/>
              <a:gdLst>
                <a:gd name="T0" fmla="*/ 0 w 5"/>
                <a:gd name="T1" fmla="*/ 2 h 2"/>
                <a:gd name="T2" fmla="*/ 5 w 5"/>
                <a:gd name="T3" fmla="*/ 1 h 2"/>
                <a:gd name="T4" fmla="*/ 5 w 5"/>
                <a:gd name="T5" fmla="*/ 0 h 2"/>
                <a:gd name="T6" fmla="*/ 0 w 5"/>
                <a:gd name="T7" fmla="*/ 1 h 2"/>
                <a:gd name="T8" fmla="*/ 0 w 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2" y="1"/>
                    <a:pt x="4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1"/>
                    <a:pt x="2" y="1"/>
                    <a:pt x="0" y="1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7" name="Freeform 73"/>
            <p:cNvSpPr>
              <a:spLocks/>
            </p:cNvSpPr>
            <p:nvPr/>
          </p:nvSpPr>
          <p:spPr bwMode="auto">
            <a:xfrm>
              <a:off x="6148340" y="6546056"/>
              <a:ext cx="80846" cy="20758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4 w 4"/>
                <a:gd name="T5" fmla="*/ 0 h 1"/>
                <a:gd name="T6" fmla="*/ 0 w 4"/>
                <a:gd name="T7" fmla="*/ 0 h 1"/>
                <a:gd name="T8" fmla="*/ 0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8" name="Freeform 74"/>
            <p:cNvSpPr>
              <a:spLocks/>
            </p:cNvSpPr>
            <p:nvPr/>
          </p:nvSpPr>
          <p:spPr bwMode="auto">
            <a:xfrm>
              <a:off x="6128675" y="6362514"/>
              <a:ext cx="79753" cy="20758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1 h 1"/>
                <a:gd name="T4" fmla="*/ 4 w 4"/>
                <a:gd name="T5" fmla="*/ 0 h 1"/>
                <a:gd name="T6" fmla="*/ 0 w 4"/>
                <a:gd name="T7" fmla="*/ 0 h 1"/>
                <a:gd name="T8" fmla="*/ 0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9" name="Freeform 75"/>
            <p:cNvSpPr>
              <a:spLocks/>
            </p:cNvSpPr>
            <p:nvPr/>
          </p:nvSpPr>
          <p:spPr bwMode="auto">
            <a:xfrm>
              <a:off x="6128675" y="6322092"/>
              <a:ext cx="60088" cy="40423"/>
            </a:xfrm>
            <a:custGeom>
              <a:avLst/>
              <a:gdLst>
                <a:gd name="T0" fmla="*/ 1 w 3"/>
                <a:gd name="T1" fmla="*/ 2 h 2"/>
                <a:gd name="T2" fmla="*/ 3 w 3"/>
                <a:gd name="T3" fmla="*/ 2 h 2"/>
                <a:gd name="T4" fmla="*/ 3 w 3"/>
                <a:gd name="T5" fmla="*/ 0 h 2"/>
                <a:gd name="T6" fmla="*/ 0 w 3"/>
                <a:gd name="T7" fmla="*/ 0 h 2"/>
                <a:gd name="T8" fmla="*/ 1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0" name="Freeform 76"/>
            <p:cNvSpPr>
              <a:spLocks/>
            </p:cNvSpPr>
            <p:nvPr/>
          </p:nvSpPr>
          <p:spPr bwMode="auto">
            <a:xfrm>
              <a:off x="6148340" y="6322092"/>
              <a:ext cx="19665" cy="4042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1" name="Freeform 77"/>
            <p:cNvSpPr>
              <a:spLocks/>
            </p:cNvSpPr>
            <p:nvPr/>
          </p:nvSpPr>
          <p:spPr bwMode="auto">
            <a:xfrm>
              <a:off x="6168005" y="6322092"/>
              <a:ext cx="20758" cy="4042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2" name="Freeform 78"/>
            <p:cNvSpPr>
              <a:spLocks/>
            </p:cNvSpPr>
            <p:nvPr/>
          </p:nvSpPr>
          <p:spPr bwMode="auto">
            <a:xfrm>
              <a:off x="6148340" y="6322092"/>
              <a:ext cx="0" cy="40423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3" name="Freeform 79"/>
            <p:cNvSpPr>
              <a:spLocks/>
            </p:cNvSpPr>
            <p:nvPr/>
          </p:nvSpPr>
          <p:spPr bwMode="auto">
            <a:xfrm>
              <a:off x="6128675" y="6302426"/>
              <a:ext cx="79753" cy="19665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4 w 4"/>
                <a:gd name="T5" fmla="*/ 1 h 1"/>
                <a:gd name="T6" fmla="*/ 0 w 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4" name="Freeform 80"/>
            <p:cNvSpPr>
              <a:spLocks/>
            </p:cNvSpPr>
            <p:nvPr/>
          </p:nvSpPr>
          <p:spPr bwMode="auto">
            <a:xfrm>
              <a:off x="6148340" y="6199731"/>
              <a:ext cx="19665" cy="81938"/>
            </a:xfrm>
            <a:custGeom>
              <a:avLst/>
              <a:gdLst>
                <a:gd name="T0" fmla="*/ 0 w 1"/>
                <a:gd name="T1" fmla="*/ 0 h 4"/>
                <a:gd name="T2" fmla="*/ 0 w 1"/>
                <a:gd name="T3" fmla="*/ 0 h 4"/>
                <a:gd name="T4" fmla="*/ 1 w 1"/>
                <a:gd name="T5" fmla="*/ 4 h 4"/>
                <a:gd name="T6" fmla="*/ 0 w 1"/>
                <a:gd name="T7" fmla="*/ 4 h 4"/>
                <a:gd name="T8" fmla="*/ 0 w 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5" name="Freeform 81"/>
            <p:cNvSpPr>
              <a:spLocks/>
            </p:cNvSpPr>
            <p:nvPr/>
          </p:nvSpPr>
          <p:spPr bwMode="auto">
            <a:xfrm>
              <a:off x="6128675" y="6260911"/>
              <a:ext cx="60088" cy="61181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0 h 3"/>
                <a:gd name="T4" fmla="*/ 3 w 3"/>
                <a:gd name="T5" fmla="*/ 2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2" y="2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6" name="Freeform 82"/>
            <p:cNvSpPr>
              <a:spLocks/>
            </p:cNvSpPr>
            <p:nvPr/>
          </p:nvSpPr>
          <p:spPr bwMode="auto">
            <a:xfrm>
              <a:off x="5405434" y="6587571"/>
              <a:ext cx="261110" cy="346325"/>
            </a:xfrm>
            <a:custGeom>
              <a:avLst/>
              <a:gdLst>
                <a:gd name="T0" fmla="*/ 12 w 13"/>
                <a:gd name="T1" fmla="*/ 4 h 17"/>
                <a:gd name="T2" fmla="*/ 5 w 13"/>
                <a:gd name="T3" fmla="*/ 0 h 17"/>
                <a:gd name="T4" fmla="*/ 0 w 13"/>
                <a:gd name="T5" fmla="*/ 5 h 17"/>
                <a:gd name="T6" fmla="*/ 2 w 13"/>
                <a:gd name="T7" fmla="*/ 17 h 17"/>
                <a:gd name="T8" fmla="*/ 13 w 13"/>
                <a:gd name="T9" fmla="*/ 15 h 17"/>
                <a:gd name="T10" fmla="*/ 12 w 13"/>
                <a:gd name="T1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7">
                  <a:moveTo>
                    <a:pt x="12" y="4"/>
                  </a:moveTo>
                  <a:cubicBezTo>
                    <a:pt x="11" y="1"/>
                    <a:pt x="9" y="1"/>
                    <a:pt x="5" y="0"/>
                  </a:cubicBezTo>
                  <a:cubicBezTo>
                    <a:pt x="2" y="2"/>
                    <a:pt x="0" y="3"/>
                    <a:pt x="0" y="5"/>
                  </a:cubicBezTo>
                  <a:cubicBezTo>
                    <a:pt x="1" y="9"/>
                    <a:pt x="1" y="13"/>
                    <a:pt x="2" y="17"/>
                  </a:cubicBezTo>
                  <a:cubicBezTo>
                    <a:pt x="6" y="16"/>
                    <a:pt x="10" y="16"/>
                    <a:pt x="13" y="15"/>
                  </a:cubicBezTo>
                  <a:cubicBezTo>
                    <a:pt x="13" y="12"/>
                    <a:pt x="12" y="8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7" name="Freeform 83"/>
            <p:cNvSpPr>
              <a:spLocks/>
            </p:cNvSpPr>
            <p:nvPr/>
          </p:nvSpPr>
          <p:spPr bwMode="auto">
            <a:xfrm>
              <a:off x="5505944" y="6811536"/>
              <a:ext cx="79753" cy="101603"/>
            </a:xfrm>
            <a:custGeom>
              <a:avLst/>
              <a:gdLst>
                <a:gd name="T0" fmla="*/ 4 w 4"/>
                <a:gd name="T1" fmla="*/ 2 h 5"/>
                <a:gd name="T2" fmla="*/ 2 w 4"/>
                <a:gd name="T3" fmla="*/ 0 h 5"/>
                <a:gd name="T4" fmla="*/ 0 w 4"/>
                <a:gd name="T5" fmla="*/ 2 h 5"/>
                <a:gd name="T6" fmla="*/ 1 w 4"/>
                <a:gd name="T7" fmla="*/ 5 h 5"/>
                <a:gd name="T8" fmla="*/ 4 w 4"/>
                <a:gd name="T9" fmla="*/ 5 h 5"/>
                <a:gd name="T10" fmla="*/ 4 w 4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4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8" name="Freeform 84"/>
            <p:cNvSpPr>
              <a:spLocks/>
            </p:cNvSpPr>
            <p:nvPr/>
          </p:nvSpPr>
          <p:spPr bwMode="auto">
            <a:xfrm>
              <a:off x="5485187" y="6648752"/>
              <a:ext cx="80846" cy="101603"/>
            </a:xfrm>
            <a:custGeom>
              <a:avLst/>
              <a:gdLst>
                <a:gd name="T0" fmla="*/ 4 w 4"/>
                <a:gd name="T1" fmla="*/ 2 h 5"/>
                <a:gd name="T2" fmla="*/ 2 w 4"/>
                <a:gd name="T3" fmla="*/ 0 h 5"/>
                <a:gd name="T4" fmla="*/ 0 w 4"/>
                <a:gd name="T5" fmla="*/ 2 h 5"/>
                <a:gd name="T6" fmla="*/ 0 w 4"/>
                <a:gd name="T7" fmla="*/ 2 h 5"/>
                <a:gd name="T8" fmla="*/ 1 w 4"/>
                <a:gd name="T9" fmla="*/ 5 h 5"/>
                <a:gd name="T10" fmla="*/ 4 w 4"/>
                <a:gd name="T11" fmla="*/ 4 h 5"/>
                <a:gd name="T12" fmla="*/ 4 w 4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3" y="1"/>
                    <a:pt x="3" y="1"/>
                    <a:pt x="2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2" y="5"/>
                    <a:pt x="3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9" name="Freeform 85"/>
            <p:cNvSpPr>
              <a:spLocks/>
            </p:cNvSpPr>
            <p:nvPr/>
          </p:nvSpPr>
          <p:spPr bwMode="auto">
            <a:xfrm>
              <a:off x="5183654" y="6627994"/>
              <a:ext cx="121269" cy="162784"/>
            </a:xfrm>
            <a:custGeom>
              <a:avLst/>
              <a:gdLst>
                <a:gd name="T0" fmla="*/ 5 w 6"/>
                <a:gd name="T1" fmla="*/ 3 h 8"/>
                <a:gd name="T2" fmla="*/ 2 w 6"/>
                <a:gd name="T3" fmla="*/ 0 h 8"/>
                <a:gd name="T4" fmla="*/ 0 w 6"/>
                <a:gd name="T5" fmla="*/ 4 h 8"/>
                <a:gd name="T6" fmla="*/ 0 w 6"/>
                <a:gd name="T7" fmla="*/ 4 h 8"/>
                <a:gd name="T8" fmla="*/ 1 w 6"/>
                <a:gd name="T9" fmla="*/ 8 h 8"/>
                <a:gd name="T10" fmla="*/ 6 w 6"/>
                <a:gd name="T11" fmla="*/ 7 h 8"/>
                <a:gd name="T12" fmla="*/ 5 w 6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">
                  <a:moveTo>
                    <a:pt x="5" y="3"/>
                  </a:moveTo>
                  <a:cubicBezTo>
                    <a:pt x="5" y="2"/>
                    <a:pt x="4" y="1"/>
                    <a:pt x="2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6"/>
                    <a:pt x="1" y="8"/>
                  </a:cubicBezTo>
                  <a:cubicBezTo>
                    <a:pt x="2" y="8"/>
                    <a:pt x="4" y="7"/>
                    <a:pt x="6" y="7"/>
                  </a:cubicBezTo>
                  <a:cubicBezTo>
                    <a:pt x="6" y="6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0" name="Freeform 86"/>
            <p:cNvSpPr>
              <a:spLocks/>
            </p:cNvSpPr>
            <p:nvPr/>
          </p:nvSpPr>
          <p:spPr bwMode="auto">
            <a:xfrm>
              <a:off x="5224077" y="6729598"/>
              <a:ext cx="40423" cy="61181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0 h 3"/>
                <a:gd name="T4" fmla="*/ 0 w 2"/>
                <a:gd name="T5" fmla="*/ 1 h 3"/>
                <a:gd name="T6" fmla="*/ 0 w 2"/>
                <a:gd name="T7" fmla="*/ 3 h 3"/>
                <a:gd name="T8" fmla="*/ 2 w 2"/>
                <a:gd name="T9" fmla="*/ 2 h 3"/>
                <a:gd name="T10" fmla="*/ 2 w 2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1" name="Freeform 87"/>
            <p:cNvSpPr>
              <a:spLocks/>
            </p:cNvSpPr>
            <p:nvPr/>
          </p:nvSpPr>
          <p:spPr bwMode="auto">
            <a:xfrm>
              <a:off x="5063478" y="6668417"/>
              <a:ext cx="80846" cy="143119"/>
            </a:xfrm>
            <a:custGeom>
              <a:avLst/>
              <a:gdLst>
                <a:gd name="T0" fmla="*/ 3 w 4"/>
                <a:gd name="T1" fmla="*/ 2 h 7"/>
                <a:gd name="T2" fmla="*/ 1 w 4"/>
                <a:gd name="T3" fmla="*/ 0 h 7"/>
                <a:gd name="T4" fmla="*/ 0 w 4"/>
                <a:gd name="T5" fmla="*/ 3 h 7"/>
                <a:gd name="T6" fmla="*/ 0 w 4"/>
                <a:gd name="T7" fmla="*/ 7 h 7"/>
                <a:gd name="T8" fmla="*/ 4 w 4"/>
                <a:gd name="T9" fmla="*/ 6 h 7"/>
                <a:gd name="T10" fmla="*/ 3 w 4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cubicBezTo>
                    <a:pt x="3" y="2"/>
                    <a:pt x="2" y="1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4" y="5"/>
                    <a:pt x="4" y="4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2" name="Freeform 88"/>
            <p:cNvSpPr>
              <a:spLocks/>
            </p:cNvSpPr>
            <p:nvPr/>
          </p:nvSpPr>
          <p:spPr bwMode="auto">
            <a:xfrm>
              <a:off x="5204412" y="6811536"/>
              <a:ext cx="120176" cy="162784"/>
            </a:xfrm>
            <a:custGeom>
              <a:avLst/>
              <a:gdLst>
                <a:gd name="T0" fmla="*/ 6 w 6"/>
                <a:gd name="T1" fmla="*/ 3 h 8"/>
                <a:gd name="T2" fmla="*/ 3 w 6"/>
                <a:gd name="T3" fmla="*/ 0 h 8"/>
                <a:gd name="T4" fmla="*/ 0 w 6"/>
                <a:gd name="T5" fmla="*/ 3 h 8"/>
                <a:gd name="T6" fmla="*/ 1 w 6"/>
                <a:gd name="T7" fmla="*/ 8 h 8"/>
                <a:gd name="T8" fmla="*/ 6 w 6"/>
                <a:gd name="T9" fmla="*/ 7 h 8"/>
                <a:gd name="T10" fmla="*/ 6 w 6"/>
                <a:gd name="T11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5"/>
                    <a:pt x="1" y="6"/>
                    <a:pt x="1" y="8"/>
                  </a:cubicBezTo>
                  <a:cubicBezTo>
                    <a:pt x="3" y="7"/>
                    <a:pt x="4" y="7"/>
                    <a:pt x="6" y="7"/>
                  </a:cubicBezTo>
                  <a:cubicBezTo>
                    <a:pt x="6" y="5"/>
                    <a:pt x="6" y="4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3" name="Freeform 89"/>
            <p:cNvSpPr>
              <a:spLocks/>
            </p:cNvSpPr>
            <p:nvPr/>
          </p:nvSpPr>
          <p:spPr bwMode="auto">
            <a:xfrm>
              <a:off x="5244835" y="6913139"/>
              <a:ext cx="60088" cy="40423"/>
            </a:xfrm>
            <a:custGeom>
              <a:avLst/>
              <a:gdLst>
                <a:gd name="T0" fmla="*/ 2 w 3"/>
                <a:gd name="T1" fmla="*/ 1 h 2"/>
                <a:gd name="T2" fmla="*/ 1 w 3"/>
                <a:gd name="T3" fmla="*/ 0 h 2"/>
                <a:gd name="T4" fmla="*/ 0 w 3"/>
                <a:gd name="T5" fmla="*/ 1 h 2"/>
                <a:gd name="T6" fmla="*/ 0 w 3"/>
                <a:gd name="T7" fmla="*/ 1 h 2"/>
                <a:gd name="T8" fmla="*/ 1 w 3"/>
                <a:gd name="T9" fmla="*/ 2 h 2"/>
                <a:gd name="T10" fmla="*/ 3 w 3"/>
                <a:gd name="T11" fmla="*/ 2 h 2"/>
                <a:gd name="T12" fmla="*/ 2 w 3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4" name="Freeform 90"/>
            <p:cNvSpPr>
              <a:spLocks/>
            </p:cNvSpPr>
            <p:nvPr/>
          </p:nvSpPr>
          <p:spPr bwMode="auto">
            <a:xfrm>
              <a:off x="5084236" y="6851959"/>
              <a:ext cx="79753" cy="143119"/>
            </a:xfrm>
            <a:custGeom>
              <a:avLst/>
              <a:gdLst>
                <a:gd name="T0" fmla="*/ 4 w 4"/>
                <a:gd name="T1" fmla="*/ 2 h 7"/>
                <a:gd name="T2" fmla="*/ 2 w 4"/>
                <a:gd name="T3" fmla="*/ 0 h 7"/>
                <a:gd name="T4" fmla="*/ 0 w 4"/>
                <a:gd name="T5" fmla="*/ 3 h 7"/>
                <a:gd name="T6" fmla="*/ 1 w 4"/>
                <a:gd name="T7" fmla="*/ 7 h 7"/>
                <a:gd name="T8" fmla="*/ 4 w 4"/>
                <a:gd name="T9" fmla="*/ 6 h 7"/>
                <a:gd name="T10" fmla="*/ 4 w 4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7">
                  <a:moveTo>
                    <a:pt x="4" y="2"/>
                  </a:moveTo>
                  <a:cubicBezTo>
                    <a:pt x="4" y="1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1" y="7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4" y="5"/>
                    <a:pt x="4" y="4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5" name="Freeform 91"/>
            <p:cNvSpPr>
              <a:spLocks/>
            </p:cNvSpPr>
            <p:nvPr/>
          </p:nvSpPr>
          <p:spPr bwMode="auto">
            <a:xfrm>
              <a:off x="5746297" y="6546056"/>
              <a:ext cx="121269" cy="163876"/>
            </a:xfrm>
            <a:custGeom>
              <a:avLst/>
              <a:gdLst>
                <a:gd name="T0" fmla="*/ 0 w 6"/>
                <a:gd name="T1" fmla="*/ 4 h 8"/>
                <a:gd name="T2" fmla="*/ 3 w 6"/>
                <a:gd name="T3" fmla="*/ 0 h 8"/>
                <a:gd name="T4" fmla="*/ 6 w 6"/>
                <a:gd name="T5" fmla="*/ 3 h 8"/>
                <a:gd name="T6" fmla="*/ 6 w 6"/>
                <a:gd name="T7" fmla="*/ 3 h 8"/>
                <a:gd name="T8" fmla="*/ 6 w 6"/>
                <a:gd name="T9" fmla="*/ 7 h 8"/>
                <a:gd name="T10" fmla="*/ 1 w 6"/>
                <a:gd name="T11" fmla="*/ 8 h 8"/>
                <a:gd name="T12" fmla="*/ 0 w 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">
                  <a:moveTo>
                    <a:pt x="0" y="4"/>
                  </a:moveTo>
                  <a:cubicBezTo>
                    <a:pt x="1" y="2"/>
                    <a:pt x="1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6"/>
                    <a:pt x="6" y="7"/>
                  </a:cubicBezTo>
                  <a:cubicBezTo>
                    <a:pt x="4" y="7"/>
                    <a:pt x="3" y="8"/>
                    <a:pt x="1" y="8"/>
                  </a:cubicBezTo>
                  <a:cubicBezTo>
                    <a:pt x="1" y="6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6" name="Freeform 92"/>
            <p:cNvSpPr>
              <a:spLocks/>
            </p:cNvSpPr>
            <p:nvPr/>
          </p:nvSpPr>
          <p:spPr bwMode="auto">
            <a:xfrm>
              <a:off x="5806385" y="6648752"/>
              <a:ext cx="20758" cy="61181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0 h 3"/>
                <a:gd name="T4" fmla="*/ 1 w 1"/>
                <a:gd name="T5" fmla="*/ 1 h 3"/>
                <a:gd name="T6" fmla="*/ 1 w 1"/>
                <a:gd name="T7" fmla="*/ 2 h 3"/>
                <a:gd name="T8" fmla="*/ 0 w 1"/>
                <a:gd name="T9" fmla="*/ 3 h 3"/>
                <a:gd name="T10" fmla="*/ 0 w 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7" name="Freeform 93"/>
            <p:cNvSpPr>
              <a:spLocks/>
            </p:cNvSpPr>
            <p:nvPr/>
          </p:nvSpPr>
          <p:spPr bwMode="auto">
            <a:xfrm>
              <a:off x="5906895" y="6546056"/>
              <a:ext cx="100511" cy="143119"/>
            </a:xfrm>
            <a:custGeom>
              <a:avLst/>
              <a:gdLst>
                <a:gd name="T0" fmla="*/ 0 w 5"/>
                <a:gd name="T1" fmla="*/ 3 h 7"/>
                <a:gd name="T2" fmla="*/ 2 w 5"/>
                <a:gd name="T3" fmla="*/ 0 h 7"/>
                <a:gd name="T4" fmla="*/ 4 w 5"/>
                <a:gd name="T5" fmla="*/ 3 h 7"/>
                <a:gd name="T6" fmla="*/ 5 w 5"/>
                <a:gd name="T7" fmla="*/ 6 h 7"/>
                <a:gd name="T8" fmla="*/ 1 w 5"/>
                <a:gd name="T9" fmla="*/ 7 h 7"/>
                <a:gd name="T10" fmla="*/ 0 w 5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0" y="3"/>
                  </a:move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4" y="5"/>
                    <a:pt x="5" y="6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1" y="6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8" name="Freeform 94"/>
            <p:cNvSpPr>
              <a:spLocks/>
            </p:cNvSpPr>
            <p:nvPr/>
          </p:nvSpPr>
          <p:spPr bwMode="auto">
            <a:xfrm>
              <a:off x="5786719" y="6729598"/>
              <a:ext cx="100511" cy="162784"/>
            </a:xfrm>
            <a:custGeom>
              <a:avLst/>
              <a:gdLst>
                <a:gd name="T0" fmla="*/ 0 w 5"/>
                <a:gd name="T1" fmla="*/ 3 h 8"/>
                <a:gd name="T2" fmla="*/ 2 w 5"/>
                <a:gd name="T3" fmla="*/ 0 h 8"/>
                <a:gd name="T4" fmla="*/ 5 w 5"/>
                <a:gd name="T5" fmla="*/ 3 h 8"/>
                <a:gd name="T6" fmla="*/ 5 w 5"/>
                <a:gd name="T7" fmla="*/ 3 h 8"/>
                <a:gd name="T8" fmla="*/ 5 w 5"/>
                <a:gd name="T9" fmla="*/ 7 h 8"/>
                <a:gd name="T10" fmla="*/ 0 w 5"/>
                <a:gd name="T11" fmla="*/ 8 h 8"/>
                <a:gd name="T12" fmla="*/ 0 w 5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8">
                  <a:moveTo>
                    <a:pt x="0" y="3"/>
                  </a:move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6"/>
                    <a:pt x="5" y="7"/>
                  </a:cubicBezTo>
                  <a:cubicBezTo>
                    <a:pt x="4" y="7"/>
                    <a:pt x="2" y="7"/>
                    <a:pt x="0" y="8"/>
                  </a:cubicBezTo>
                  <a:cubicBezTo>
                    <a:pt x="0" y="6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9" name="Freeform 95"/>
            <p:cNvSpPr>
              <a:spLocks/>
            </p:cNvSpPr>
            <p:nvPr/>
          </p:nvSpPr>
          <p:spPr bwMode="auto">
            <a:xfrm>
              <a:off x="5827142" y="6831201"/>
              <a:ext cx="40423" cy="41515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0 h 2"/>
                <a:gd name="T4" fmla="*/ 1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0" name="Freeform 96"/>
            <p:cNvSpPr>
              <a:spLocks/>
            </p:cNvSpPr>
            <p:nvPr/>
          </p:nvSpPr>
          <p:spPr bwMode="auto">
            <a:xfrm>
              <a:off x="5927653" y="6729598"/>
              <a:ext cx="100511" cy="143119"/>
            </a:xfrm>
            <a:custGeom>
              <a:avLst/>
              <a:gdLst>
                <a:gd name="T0" fmla="*/ 0 w 5"/>
                <a:gd name="T1" fmla="*/ 3 h 7"/>
                <a:gd name="T2" fmla="*/ 2 w 5"/>
                <a:gd name="T3" fmla="*/ 0 h 7"/>
                <a:gd name="T4" fmla="*/ 4 w 5"/>
                <a:gd name="T5" fmla="*/ 3 h 7"/>
                <a:gd name="T6" fmla="*/ 4 w 5"/>
                <a:gd name="T7" fmla="*/ 3 h 7"/>
                <a:gd name="T8" fmla="*/ 5 w 5"/>
                <a:gd name="T9" fmla="*/ 6 h 7"/>
                <a:gd name="T10" fmla="*/ 1 w 5"/>
                <a:gd name="T11" fmla="*/ 7 h 7"/>
                <a:gd name="T12" fmla="*/ 0 w 5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0" y="3"/>
                  </a:move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5"/>
                    <a:pt x="5" y="6"/>
                  </a:cubicBezTo>
                  <a:cubicBezTo>
                    <a:pt x="3" y="6"/>
                    <a:pt x="2" y="7"/>
                    <a:pt x="1" y="7"/>
                  </a:cubicBezTo>
                  <a:cubicBezTo>
                    <a:pt x="1" y="6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1" name="Freeform 97"/>
            <p:cNvSpPr>
              <a:spLocks/>
            </p:cNvSpPr>
            <p:nvPr/>
          </p:nvSpPr>
          <p:spPr bwMode="auto">
            <a:xfrm>
              <a:off x="5123566" y="6383272"/>
              <a:ext cx="160599" cy="122361"/>
            </a:xfrm>
            <a:custGeom>
              <a:avLst/>
              <a:gdLst>
                <a:gd name="T0" fmla="*/ 8 w 8"/>
                <a:gd name="T1" fmla="*/ 5 h 6"/>
                <a:gd name="T2" fmla="*/ 8 w 8"/>
                <a:gd name="T3" fmla="*/ 3 h 6"/>
                <a:gd name="T4" fmla="*/ 7 w 8"/>
                <a:gd name="T5" fmla="*/ 1 h 6"/>
                <a:gd name="T6" fmla="*/ 5 w 8"/>
                <a:gd name="T7" fmla="*/ 1 h 6"/>
                <a:gd name="T8" fmla="*/ 4 w 8"/>
                <a:gd name="T9" fmla="*/ 0 h 6"/>
                <a:gd name="T10" fmla="*/ 3 w 8"/>
                <a:gd name="T11" fmla="*/ 1 h 6"/>
                <a:gd name="T12" fmla="*/ 1 w 8"/>
                <a:gd name="T13" fmla="*/ 2 h 6"/>
                <a:gd name="T14" fmla="*/ 1 w 8"/>
                <a:gd name="T15" fmla="*/ 4 h 6"/>
                <a:gd name="T16" fmla="*/ 1 w 8"/>
                <a:gd name="T17" fmla="*/ 6 h 6"/>
                <a:gd name="T18" fmla="*/ 8 w 8"/>
                <a:gd name="T1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6">
                  <a:moveTo>
                    <a:pt x="8" y="5"/>
                  </a:moveTo>
                  <a:cubicBezTo>
                    <a:pt x="8" y="4"/>
                    <a:pt x="8" y="4"/>
                    <a:pt x="8" y="3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3" y="6"/>
                    <a:pt x="6" y="5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2" name="Freeform 98"/>
            <p:cNvSpPr>
              <a:spLocks/>
            </p:cNvSpPr>
            <p:nvPr/>
          </p:nvSpPr>
          <p:spPr bwMode="auto">
            <a:xfrm>
              <a:off x="5144324" y="6484875"/>
              <a:ext cx="160599" cy="102696"/>
            </a:xfrm>
            <a:custGeom>
              <a:avLst/>
              <a:gdLst>
                <a:gd name="T0" fmla="*/ 8 w 8"/>
                <a:gd name="T1" fmla="*/ 4 h 5"/>
                <a:gd name="T2" fmla="*/ 7 w 8"/>
                <a:gd name="T3" fmla="*/ 0 h 5"/>
                <a:gd name="T4" fmla="*/ 0 w 8"/>
                <a:gd name="T5" fmla="*/ 1 h 5"/>
                <a:gd name="T6" fmla="*/ 1 w 8"/>
                <a:gd name="T7" fmla="*/ 5 h 5"/>
                <a:gd name="T8" fmla="*/ 8 w 8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cubicBezTo>
                    <a:pt x="7" y="2"/>
                    <a:pt x="7" y="1"/>
                    <a:pt x="7" y="0"/>
                  </a:cubicBezTo>
                  <a:cubicBezTo>
                    <a:pt x="5" y="0"/>
                    <a:pt x="2" y="1"/>
                    <a:pt x="0" y="1"/>
                  </a:cubicBezTo>
                  <a:cubicBezTo>
                    <a:pt x="0" y="2"/>
                    <a:pt x="1" y="3"/>
                    <a:pt x="1" y="5"/>
                  </a:cubicBezTo>
                  <a:cubicBezTo>
                    <a:pt x="3" y="4"/>
                    <a:pt x="5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3" name="Freeform 99"/>
            <p:cNvSpPr>
              <a:spLocks/>
            </p:cNvSpPr>
            <p:nvPr/>
          </p:nvSpPr>
          <p:spPr bwMode="auto">
            <a:xfrm>
              <a:off x="5204412" y="6505633"/>
              <a:ext cx="40423" cy="81938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0 h 4"/>
                <a:gd name="T4" fmla="*/ 0 w 2"/>
                <a:gd name="T5" fmla="*/ 1 h 4"/>
                <a:gd name="T6" fmla="*/ 0 w 2"/>
                <a:gd name="T7" fmla="*/ 4 h 4"/>
                <a:gd name="T8" fmla="*/ 2 w 2"/>
                <a:gd name="T9" fmla="*/ 3 h 4"/>
                <a:gd name="T10" fmla="*/ 2 w 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4" name="Freeform 100"/>
            <p:cNvSpPr>
              <a:spLocks/>
            </p:cNvSpPr>
            <p:nvPr/>
          </p:nvSpPr>
          <p:spPr bwMode="auto">
            <a:xfrm>
              <a:off x="5163989" y="6526391"/>
              <a:ext cx="19665" cy="61181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0 h 3"/>
                <a:gd name="T4" fmla="*/ 0 w 1"/>
                <a:gd name="T5" fmla="*/ 1 h 3"/>
                <a:gd name="T6" fmla="*/ 0 w 1"/>
                <a:gd name="T7" fmla="*/ 3 h 3"/>
                <a:gd name="T8" fmla="*/ 1 w 1"/>
                <a:gd name="T9" fmla="*/ 3 h 3"/>
                <a:gd name="T10" fmla="*/ 1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5" name="Freeform 101"/>
            <p:cNvSpPr>
              <a:spLocks/>
            </p:cNvSpPr>
            <p:nvPr/>
          </p:nvSpPr>
          <p:spPr bwMode="auto">
            <a:xfrm>
              <a:off x="5264500" y="6505633"/>
              <a:ext cx="19665" cy="61181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0 h 3"/>
                <a:gd name="T4" fmla="*/ 0 w 1"/>
                <a:gd name="T5" fmla="*/ 1 h 3"/>
                <a:gd name="T6" fmla="*/ 0 w 1"/>
                <a:gd name="T7" fmla="*/ 3 h 3"/>
                <a:gd name="T8" fmla="*/ 1 w 1"/>
                <a:gd name="T9" fmla="*/ 3 h 3"/>
                <a:gd name="T10" fmla="*/ 1 w 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6" name="Freeform 102"/>
            <p:cNvSpPr>
              <a:spLocks/>
            </p:cNvSpPr>
            <p:nvPr/>
          </p:nvSpPr>
          <p:spPr bwMode="auto">
            <a:xfrm>
              <a:off x="5003390" y="6546056"/>
              <a:ext cx="100511" cy="61181"/>
            </a:xfrm>
            <a:custGeom>
              <a:avLst/>
              <a:gdLst>
                <a:gd name="T0" fmla="*/ 5 w 5"/>
                <a:gd name="T1" fmla="*/ 2 h 3"/>
                <a:gd name="T2" fmla="*/ 3 w 5"/>
                <a:gd name="T3" fmla="*/ 0 h 3"/>
                <a:gd name="T4" fmla="*/ 0 w 5"/>
                <a:gd name="T5" fmla="*/ 0 h 3"/>
                <a:gd name="T6" fmla="*/ 0 w 5"/>
                <a:gd name="T7" fmla="*/ 3 h 3"/>
                <a:gd name="T8" fmla="*/ 5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2" y="3"/>
                    <a:pt x="4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7" name="Freeform 103"/>
            <p:cNvSpPr>
              <a:spLocks/>
            </p:cNvSpPr>
            <p:nvPr/>
          </p:nvSpPr>
          <p:spPr bwMode="auto">
            <a:xfrm>
              <a:off x="5686208" y="6302426"/>
              <a:ext cx="160599" cy="121269"/>
            </a:xfrm>
            <a:custGeom>
              <a:avLst/>
              <a:gdLst>
                <a:gd name="T0" fmla="*/ 1 w 8"/>
                <a:gd name="T1" fmla="*/ 6 h 6"/>
                <a:gd name="T2" fmla="*/ 0 w 8"/>
                <a:gd name="T3" fmla="*/ 5 h 6"/>
                <a:gd name="T4" fmla="*/ 1 w 8"/>
                <a:gd name="T5" fmla="*/ 2 h 6"/>
                <a:gd name="T6" fmla="*/ 2 w 8"/>
                <a:gd name="T7" fmla="*/ 1 h 6"/>
                <a:gd name="T8" fmla="*/ 3 w 8"/>
                <a:gd name="T9" fmla="*/ 0 h 6"/>
                <a:gd name="T10" fmla="*/ 5 w 8"/>
                <a:gd name="T11" fmla="*/ 1 h 6"/>
                <a:gd name="T12" fmla="*/ 6 w 8"/>
                <a:gd name="T13" fmla="*/ 2 h 6"/>
                <a:gd name="T14" fmla="*/ 8 w 8"/>
                <a:gd name="T15" fmla="*/ 4 h 6"/>
                <a:gd name="T16" fmla="*/ 8 w 8"/>
                <a:gd name="T17" fmla="*/ 5 h 6"/>
                <a:gd name="T18" fmla="*/ 1 w 8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6">
                  <a:moveTo>
                    <a:pt x="1" y="6"/>
                  </a:move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7" y="2"/>
                    <a:pt x="8" y="3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5" y="5"/>
                    <a:pt x="3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8" name="Freeform 104"/>
            <p:cNvSpPr>
              <a:spLocks/>
            </p:cNvSpPr>
            <p:nvPr/>
          </p:nvSpPr>
          <p:spPr bwMode="auto">
            <a:xfrm>
              <a:off x="5706966" y="6404030"/>
              <a:ext cx="139841" cy="101603"/>
            </a:xfrm>
            <a:custGeom>
              <a:avLst/>
              <a:gdLst>
                <a:gd name="T0" fmla="*/ 7 w 7"/>
                <a:gd name="T1" fmla="*/ 4 h 5"/>
                <a:gd name="T2" fmla="*/ 7 w 7"/>
                <a:gd name="T3" fmla="*/ 0 h 5"/>
                <a:gd name="T4" fmla="*/ 0 w 7"/>
                <a:gd name="T5" fmla="*/ 1 h 5"/>
                <a:gd name="T6" fmla="*/ 0 w 7"/>
                <a:gd name="T7" fmla="*/ 5 h 5"/>
                <a:gd name="T8" fmla="*/ 7 w 7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7" y="4"/>
                  </a:moveTo>
                  <a:cubicBezTo>
                    <a:pt x="7" y="3"/>
                    <a:pt x="7" y="1"/>
                    <a:pt x="7" y="0"/>
                  </a:cubicBezTo>
                  <a:cubicBezTo>
                    <a:pt x="4" y="0"/>
                    <a:pt x="2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3" y="5"/>
                    <a:pt x="5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9" name="Freeform 105"/>
            <p:cNvSpPr>
              <a:spLocks/>
            </p:cNvSpPr>
            <p:nvPr/>
          </p:nvSpPr>
          <p:spPr bwMode="auto">
            <a:xfrm>
              <a:off x="5183654" y="6302426"/>
              <a:ext cx="20758" cy="80846"/>
            </a:xfrm>
            <a:custGeom>
              <a:avLst/>
              <a:gdLst>
                <a:gd name="T0" fmla="*/ 0 w 1"/>
                <a:gd name="T1" fmla="*/ 2 h 4"/>
                <a:gd name="T2" fmla="*/ 0 w 1"/>
                <a:gd name="T3" fmla="*/ 2 h 4"/>
                <a:gd name="T4" fmla="*/ 1 w 1"/>
                <a:gd name="T5" fmla="*/ 4 h 4"/>
                <a:gd name="T6" fmla="*/ 1 w 1"/>
                <a:gd name="T7" fmla="*/ 4 h 4"/>
                <a:gd name="T8" fmla="*/ 1 w 1"/>
                <a:gd name="T9" fmla="*/ 4 h 4"/>
                <a:gd name="T10" fmla="*/ 0 w 1"/>
                <a:gd name="T11" fmla="*/ 2 h 4"/>
                <a:gd name="T12" fmla="*/ 1 w 1"/>
                <a:gd name="T13" fmla="*/ 2 h 4"/>
                <a:gd name="T14" fmla="*/ 1 w 1"/>
                <a:gd name="T15" fmla="*/ 2 h 4"/>
                <a:gd name="T16" fmla="*/ 0 w 1"/>
                <a:gd name="T17" fmla="*/ 2 h 4"/>
                <a:gd name="T18" fmla="*/ 0 w 1"/>
                <a:gd name="T19" fmla="*/ 0 h 4"/>
                <a:gd name="T20" fmla="*/ 0 w 1"/>
                <a:gd name="T21" fmla="*/ 0 h 4"/>
                <a:gd name="T22" fmla="*/ 0 w 1"/>
                <a:gd name="T23" fmla="*/ 2 h 4"/>
                <a:gd name="T24" fmla="*/ 0 w 1"/>
                <a:gd name="T2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" h="4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0" name="Freeform 106"/>
            <p:cNvSpPr>
              <a:spLocks/>
            </p:cNvSpPr>
            <p:nvPr/>
          </p:nvSpPr>
          <p:spPr bwMode="auto">
            <a:xfrm>
              <a:off x="5003390" y="6444453"/>
              <a:ext cx="19665" cy="101603"/>
            </a:xfrm>
            <a:custGeom>
              <a:avLst/>
              <a:gdLst>
                <a:gd name="T0" fmla="*/ 0 w 1"/>
                <a:gd name="T1" fmla="*/ 2 h 5"/>
                <a:gd name="T2" fmla="*/ 0 w 1"/>
                <a:gd name="T3" fmla="*/ 2 h 5"/>
                <a:gd name="T4" fmla="*/ 1 w 1"/>
                <a:gd name="T5" fmla="*/ 5 h 5"/>
                <a:gd name="T6" fmla="*/ 1 w 1"/>
                <a:gd name="T7" fmla="*/ 5 h 5"/>
                <a:gd name="T8" fmla="*/ 0 w 1"/>
                <a:gd name="T9" fmla="*/ 2 h 5"/>
                <a:gd name="T10" fmla="*/ 1 w 1"/>
                <a:gd name="T11" fmla="*/ 2 h 5"/>
                <a:gd name="T12" fmla="*/ 1 w 1"/>
                <a:gd name="T13" fmla="*/ 2 h 5"/>
                <a:gd name="T14" fmla="*/ 0 w 1"/>
                <a:gd name="T15" fmla="*/ 2 h 5"/>
                <a:gd name="T16" fmla="*/ 0 w 1"/>
                <a:gd name="T17" fmla="*/ 0 h 5"/>
                <a:gd name="T18" fmla="*/ 0 w 1"/>
                <a:gd name="T19" fmla="*/ 0 h 5"/>
                <a:gd name="T20" fmla="*/ 0 w 1"/>
                <a:gd name="T21" fmla="*/ 2 h 5"/>
                <a:gd name="T22" fmla="*/ 0 w 1"/>
                <a:gd name="T2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5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1" name="Freeform 107"/>
            <p:cNvSpPr>
              <a:spLocks/>
            </p:cNvSpPr>
            <p:nvPr/>
          </p:nvSpPr>
          <p:spPr bwMode="auto">
            <a:xfrm>
              <a:off x="5043813" y="6484875"/>
              <a:ext cx="19665" cy="61181"/>
            </a:xfrm>
            <a:custGeom>
              <a:avLst/>
              <a:gdLst>
                <a:gd name="T0" fmla="*/ 0 w 1"/>
                <a:gd name="T1" fmla="*/ 2 h 3"/>
                <a:gd name="T2" fmla="*/ 0 w 1"/>
                <a:gd name="T3" fmla="*/ 2 h 3"/>
                <a:gd name="T4" fmla="*/ 0 w 1"/>
                <a:gd name="T5" fmla="*/ 3 h 3"/>
                <a:gd name="T6" fmla="*/ 0 w 1"/>
                <a:gd name="T7" fmla="*/ 3 h 3"/>
                <a:gd name="T8" fmla="*/ 0 w 1"/>
                <a:gd name="T9" fmla="*/ 2 h 3"/>
                <a:gd name="T10" fmla="*/ 1 w 1"/>
                <a:gd name="T11" fmla="*/ 1 h 3"/>
                <a:gd name="T12" fmla="*/ 1 w 1"/>
                <a:gd name="T13" fmla="*/ 1 h 3"/>
                <a:gd name="T14" fmla="*/ 0 w 1"/>
                <a:gd name="T15" fmla="*/ 1 h 3"/>
                <a:gd name="T16" fmla="*/ 0 w 1"/>
                <a:gd name="T17" fmla="*/ 0 h 3"/>
                <a:gd name="T18" fmla="*/ 0 w 1"/>
                <a:gd name="T19" fmla="*/ 0 h 3"/>
                <a:gd name="T20" fmla="*/ 0 w 1"/>
                <a:gd name="T21" fmla="*/ 1 h 3"/>
                <a:gd name="T22" fmla="*/ 0 w 1"/>
                <a:gd name="T23" fmla="*/ 1 h 3"/>
                <a:gd name="T24" fmla="*/ 0 w 1"/>
                <a:gd name="T2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2" name="Freeform 108"/>
            <p:cNvSpPr>
              <a:spLocks/>
            </p:cNvSpPr>
            <p:nvPr/>
          </p:nvSpPr>
          <p:spPr bwMode="auto">
            <a:xfrm>
              <a:off x="5123566" y="6484875"/>
              <a:ext cx="20758" cy="102696"/>
            </a:xfrm>
            <a:custGeom>
              <a:avLst/>
              <a:gdLst>
                <a:gd name="T0" fmla="*/ 0 w 1"/>
                <a:gd name="T1" fmla="*/ 2 h 5"/>
                <a:gd name="T2" fmla="*/ 0 w 1"/>
                <a:gd name="T3" fmla="*/ 2 h 5"/>
                <a:gd name="T4" fmla="*/ 0 w 1"/>
                <a:gd name="T5" fmla="*/ 5 h 5"/>
                <a:gd name="T6" fmla="*/ 1 w 1"/>
                <a:gd name="T7" fmla="*/ 5 h 5"/>
                <a:gd name="T8" fmla="*/ 0 w 1"/>
                <a:gd name="T9" fmla="*/ 2 h 5"/>
                <a:gd name="T10" fmla="*/ 0 w 1"/>
                <a:gd name="T11" fmla="*/ 2 h 5"/>
                <a:gd name="T12" fmla="*/ 0 w 1"/>
                <a:gd name="T13" fmla="*/ 2 h 5"/>
                <a:gd name="T14" fmla="*/ 0 w 1"/>
                <a:gd name="T15" fmla="*/ 2 h 5"/>
                <a:gd name="T16" fmla="*/ 0 w 1"/>
                <a:gd name="T17" fmla="*/ 0 h 5"/>
                <a:gd name="T18" fmla="*/ 0 w 1"/>
                <a:gd name="T19" fmla="*/ 0 h 5"/>
                <a:gd name="T20" fmla="*/ 0 w 1"/>
                <a:gd name="T21" fmla="*/ 2 h 5"/>
                <a:gd name="T22" fmla="*/ 0 w 1"/>
                <a:gd name="T2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5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3" name="Freeform 109"/>
            <p:cNvSpPr>
              <a:spLocks/>
            </p:cNvSpPr>
            <p:nvPr/>
          </p:nvSpPr>
          <p:spPr bwMode="auto">
            <a:xfrm>
              <a:off x="5746297" y="6220488"/>
              <a:ext cx="20758" cy="81938"/>
            </a:xfrm>
            <a:custGeom>
              <a:avLst/>
              <a:gdLst>
                <a:gd name="T0" fmla="*/ 0 w 1"/>
                <a:gd name="T1" fmla="*/ 2 h 4"/>
                <a:gd name="T2" fmla="*/ 0 w 1"/>
                <a:gd name="T3" fmla="*/ 2 h 4"/>
                <a:gd name="T4" fmla="*/ 0 w 1"/>
                <a:gd name="T5" fmla="*/ 4 h 4"/>
                <a:gd name="T6" fmla="*/ 0 w 1"/>
                <a:gd name="T7" fmla="*/ 4 h 4"/>
                <a:gd name="T8" fmla="*/ 1 w 1"/>
                <a:gd name="T9" fmla="*/ 4 h 4"/>
                <a:gd name="T10" fmla="*/ 0 w 1"/>
                <a:gd name="T11" fmla="*/ 2 h 4"/>
                <a:gd name="T12" fmla="*/ 1 w 1"/>
                <a:gd name="T13" fmla="*/ 2 h 4"/>
                <a:gd name="T14" fmla="*/ 1 w 1"/>
                <a:gd name="T15" fmla="*/ 2 h 4"/>
                <a:gd name="T16" fmla="*/ 0 w 1"/>
                <a:gd name="T17" fmla="*/ 2 h 4"/>
                <a:gd name="T18" fmla="*/ 0 w 1"/>
                <a:gd name="T19" fmla="*/ 0 h 4"/>
                <a:gd name="T20" fmla="*/ 0 w 1"/>
                <a:gd name="T21" fmla="*/ 0 h 4"/>
                <a:gd name="T22" fmla="*/ 0 w 1"/>
                <a:gd name="T23" fmla="*/ 2 h 4"/>
                <a:gd name="T24" fmla="*/ 0 w 1"/>
                <a:gd name="T2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" h="4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4" name="Freeform 110"/>
            <p:cNvSpPr>
              <a:spLocks/>
            </p:cNvSpPr>
            <p:nvPr/>
          </p:nvSpPr>
          <p:spPr bwMode="auto">
            <a:xfrm>
              <a:off x="5947318" y="6322092"/>
              <a:ext cx="20758" cy="81938"/>
            </a:xfrm>
            <a:custGeom>
              <a:avLst/>
              <a:gdLst>
                <a:gd name="T0" fmla="*/ 0 w 1"/>
                <a:gd name="T1" fmla="*/ 1 h 4"/>
                <a:gd name="T2" fmla="*/ 1 w 1"/>
                <a:gd name="T3" fmla="*/ 1 h 4"/>
                <a:gd name="T4" fmla="*/ 1 w 1"/>
                <a:gd name="T5" fmla="*/ 4 h 4"/>
                <a:gd name="T6" fmla="*/ 1 w 1"/>
                <a:gd name="T7" fmla="*/ 4 h 4"/>
                <a:gd name="T8" fmla="*/ 1 w 1"/>
                <a:gd name="T9" fmla="*/ 1 h 4"/>
                <a:gd name="T10" fmla="*/ 1 w 1"/>
                <a:gd name="T11" fmla="*/ 1 h 4"/>
                <a:gd name="T12" fmla="*/ 1 w 1"/>
                <a:gd name="T13" fmla="*/ 1 h 4"/>
                <a:gd name="T14" fmla="*/ 1 w 1"/>
                <a:gd name="T15" fmla="*/ 1 h 4"/>
                <a:gd name="T16" fmla="*/ 1 w 1"/>
                <a:gd name="T17" fmla="*/ 0 h 4"/>
                <a:gd name="T18" fmla="*/ 1 w 1"/>
                <a:gd name="T19" fmla="*/ 0 h 4"/>
                <a:gd name="T20" fmla="*/ 1 w 1"/>
                <a:gd name="T21" fmla="*/ 1 h 4"/>
                <a:gd name="T22" fmla="*/ 0 w 1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5" name="Freeform 111"/>
            <p:cNvSpPr>
              <a:spLocks/>
            </p:cNvSpPr>
            <p:nvPr/>
          </p:nvSpPr>
          <p:spPr bwMode="auto">
            <a:xfrm>
              <a:off x="5927653" y="6362514"/>
              <a:ext cx="19665" cy="61181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3 h 3"/>
                <a:gd name="T8" fmla="*/ 1 w 1"/>
                <a:gd name="T9" fmla="*/ 1 h 3"/>
                <a:gd name="T10" fmla="*/ 1 w 1"/>
                <a:gd name="T11" fmla="*/ 1 h 3"/>
                <a:gd name="T12" fmla="*/ 1 w 1"/>
                <a:gd name="T13" fmla="*/ 1 h 3"/>
                <a:gd name="T14" fmla="*/ 1 w 1"/>
                <a:gd name="T15" fmla="*/ 1 h 3"/>
                <a:gd name="T16" fmla="*/ 0 w 1"/>
                <a:gd name="T17" fmla="*/ 0 h 3"/>
                <a:gd name="T18" fmla="*/ 0 w 1"/>
                <a:gd name="T19" fmla="*/ 0 h 3"/>
                <a:gd name="T20" fmla="*/ 0 w 1"/>
                <a:gd name="T21" fmla="*/ 1 h 3"/>
                <a:gd name="T22" fmla="*/ 0 w 1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6" name="Freeform 112"/>
            <p:cNvSpPr>
              <a:spLocks/>
            </p:cNvSpPr>
            <p:nvPr/>
          </p:nvSpPr>
          <p:spPr bwMode="auto">
            <a:xfrm>
              <a:off x="5867565" y="6383272"/>
              <a:ext cx="19665" cy="101603"/>
            </a:xfrm>
            <a:custGeom>
              <a:avLst/>
              <a:gdLst>
                <a:gd name="T0" fmla="*/ 0 w 1"/>
                <a:gd name="T1" fmla="*/ 2 h 5"/>
                <a:gd name="T2" fmla="*/ 0 w 1"/>
                <a:gd name="T3" fmla="*/ 2 h 5"/>
                <a:gd name="T4" fmla="*/ 0 w 1"/>
                <a:gd name="T5" fmla="*/ 5 h 5"/>
                <a:gd name="T6" fmla="*/ 1 w 1"/>
                <a:gd name="T7" fmla="*/ 5 h 5"/>
                <a:gd name="T8" fmla="*/ 0 w 1"/>
                <a:gd name="T9" fmla="*/ 2 h 5"/>
                <a:gd name="T10" fmla="*/ 0 w 1"/>
                <a:gd name="T11" fmla="*/ 2 h 5"/>
                <a:gd name="T12" fmla="*/ 0 w 1"/>
                <a:gd name="T13" fmla="*/ 2 h 5"/>
                <a:gd name="T14" fmla="*/ 0 w 1"/>
                <a:gd name="T15" fmla="*/ 2 h 5"/>
                <a:gd name="T16" fmla="*/ 0 w 1"/>
                <a:gd name="T17" fmla="*/ 0 h 5"/>
                <a:gd name="T18" fmla="*/ 0 w 1"/>
                <a:gd name="T19" fmla="*/ 0 h 5"/>
                <a:gd name="T20" fmla="*/ 0 w 1"/>
                <a:gd name="T21" fmla="*/ 2 h 5"/>
                <a:gd name="T22" fmla="*/ 0 w 1"/>
                <a:gd name="T2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5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7" name="Freeform 113"/>
            <p:cNvSpPr>
              <a:spLocks/>
            </p:cNvSpPr>
            <p:nvPr/>
          </p:nvSpPr>
          <p:spPr bwMode="auto">
            <a:xfrm>
              <a:off x="5746297" y="6423695"/>
              <a:ext cx="60088" cy="81938"/>
            </a:xfrm>
            <a:custGeom>
              <a:avLst/>
              <a:gdLst>
                <a:gd name="T0" fmla="*/ 0 w 3"/>
                <a:gd name="T1" fmla="*/ 1 h 4"/>
                <a:gd name="T2" fmla="*/ 1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4 h 4"/>
                <a:gd name="T10" fmla="*/ 0 w 3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8" name="Freeform 114"/>
            <p:cNvSpPr>
              <a:spLocks/>
            </p:cNvSpPr>
            <p:nvPr/>
          </p:nvSpPr>
          <p:spPr bwMode="auto">
            <a:xfrm>
              <a:off x="5806385" y="6423695"/>
              <a:ext cx="40423" cy="61181"/>
            </a:xfrm>
            <a:custGeom>
              <a:avLst/>
              <a:gdLst>
                <a:gd name="T0" fmla="*/ 0 w 2"/>
                <a:gd name="T1" fmla="*/ 1 h 3"/>
                <a:gd name="T2" fmla="*/ 1 w 2"/>
                <a:gd name="T3" fmla="*/ 0 h 3"/>
                <a:gd name="T4" fmla="*/ 1 w 2"/>
                <a:gd name="T5" fmla="*/ 1 h 3"/>
                <a:gd name="T6" fmla="*/ 2 w 2"/>
                <a:gd name="T7" fmla="*/ 3 h 3"/>
                <a:gd name="T8" fmla="*/ 1 w 2"/>
                <a:gd name="T9" fmla="*/ 3 h 3"/>
                <a:gd name="T10" fmla="*/ 0 w 2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1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9" name="Freeform 115"/>
            <p:cNvSpPr>
              <a:spLocks/>
            </p:cNvSpPr>
            <p:nvPr/>
          </p:nvSpPr>
          <p:spPr bwMode="auto">
            <a:xfrm>
              <a:off x="5706966" y="6444453"/>
              <a:ext cx="39330" cy="61181"/>
            </a:xfrm>
            <a:custGeom>
              <a:avLst/>
              <a:gdLst>
                <a:gd name="T0" fmla="*/ 0 w 2"/>
                <a:gd name="T1" fmla="*/ 1 h 3"/>
                <a:gd name="T2" fmla="*/ 1 w 2"/>
                <a:gd name="T3" fmla="*/ 0 h 3"/>
                <a:gd name="T4" fmla="*/ 1 w 2"/>
                <a:gd name="T5" fmla="*/ 1 h 3"/>
                <a:gd name="T6" fmla="*/ 2 w 2"/>
                <a:gd name="T7" fmla="*/ 3 h 3"/>
                <a:gd name="T8" fmla="*/ 1 w 2"/>
                <a:gd name="T9" fmla="*/ 3 h 3"/>
                <a:gd name="T10" fmla="*/ 0 w 2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0" name="Freeform 116"/>
            <p:cNvSpPr>
              <a:spLocks/>
            </p:cNvSpPr>
            <p:nvPr/>
          </p:nvSpPr>
          <p:spPr bwMode="auto">
            <a:xfrm>
              <a:off x="5887230" y="6404030"/>
              <a:ext cx="120176" cy="80846"/>
            </a:xfrm>
            <a:custGeom>
              <a:avLst/>
              <a:gdLst>
                <a:gd name="T0" fmla="*/ 6 w 6"/>
                <a:gd name="T1" fmla="*/ 3 h 4"/>
                <a:gd name="T2" fmla="*/ 5 w 6"/>
                <a:gd name="T3" fmla="*/ 0 h 4"/>
                <a:gd name="T4" fmla="*/ 2 w 6"/>
                <a:gd name="T5" fmla="*/ 1 h 4"/>
                <a:gd name="T6" fmla="*/ 0 w 6"/>
                <a:gd name="T7" fmla="*/ 4 h 4"/>
                <a:gd name="T8" fmla="*/ 6 w 6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3"/>
                  </a:moveTo>
                  <a:cubicBezTo>
                    <a:pt x="5" y="2"/>
                    <a:pt x="5" y="1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2" y="4"/>
                    <a:pt x="4" y="3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1" name="Freeform 117"/>
            <p:cNvSpPr>
              <a:spLocks/>
            </p:cNvSpPr>
            <p:nvPr/>
          </p:nvSpPr>
          <p:spPr bwMode="auto">
            <a:xfrm>
              <a:off x="5224077" y="5874163"/>
              <a:ext cx="482889" cy="549532"/>
            </a:xfrm>
            <a:custGeom>
              <a:avLst/>
              <a:gdLst>
                <a:gd name="T0" fmla="*/ 20 w 24"/>
                <a:gd name="T1" fmla="*/ 12 h 27"/>
                <a:gd name="T2" fmla="*/ 14 w 24"/>
                <a:gd name="T3" fmla="*/ 9 h 27"/>
                <a:gd name="T4" fmla="*/ 10 w 24"/>
                <a:gd name="T5" fmla="*/ 6 h 27"/>
                <a:gd name="T6" fmla="*/ 10 w 24"/>
                <a:gd name="T7" fmla="*/ 6 h 27"/>
                <a:gd name="T8" fmla="*/ 11 w 24"/>
                <a:gd name="T9" fmla="*/ 5 h 27"/>
                <a:gd name="T10" fmla="*/ 10 w 24"/>
                <a:gd name="T11" fmla="*/ 5 h 27"/>
                <a:gd name="T12" fmla="*/ 10 w 24"/>
                <a:gd name="T13" fmla="*/ 5 h 27"/>
                <a:gd name="T14" fmla="*/ 11 w 24"/>
                <a:gd name="T15" fmla="*/ 4 h 27"/>
                <a:gd name="T16" fmla="*/ 10 w 24"/>
                <a:gd name="T17" fmla="*/ 4 h 27"/>
                <a:gd name="T18" fmla="*/ 10 w 24"/>
                <a:gd name="T19" fmla="*/ 2 h 27"/>
                <a:gd name="T20" fmla="*/ 10 w 24"/>
                <a:gd name="T21" fmla="*/ 2 h 27"/>
                <a:gd name="T22" fmla="*/ 10 w 24"/>
                <a:gd name="T23" fmla="*/ 1 h 27"/>
                <a:gd name="T24" fmla="*/ 10 w 24"/>
                <a:gd name="T25" fmla="*/ 1 h 27"/>
                <a:gd name="T26" fmla="*/ 9 w 24"/>
                <a:gd name="T27" fmla="*/ 0 h 27"/>
                <a:gd name="T28" fmla="*/ 9 w 24"/>
                <a:gd name="T29" fmla="*/ 0 h 27"/>
                <a:gd name="T30" fmla="*/ 10 w 24"/>
                <a:gd name="T31" fmla="*/ 1 h 27"/>
                <a:gd name="T32" fmla="*/ 9 w 24"/>
                <a:gd name="T33" fmla="*/ 2 h 27"/>
                <a:gd name="T34" fmla="*/ 9 w 24"/>
                <a:gd name="T35" fmla="*/ 2 h 27"/>
                <a:gd name="T36" fmla="*/ 10 w 24"/>
                <a:gd name="T37" fmla="*/ 2 h 27"/>
                <a:gd name="T38" fmla="*/ 10 w 24"/>
                <a:gd name="T39" fmla="*/ 4 h 27"/>
                <a:gd name="T40" fmla="*/ 9 w 24"/>
                <a:gd name="T41" fmla="*/ 4 h 27"/>
                <a:gd name="T42" fmla="*/ 10 w 24"/>
                <a:gd name="T43" fmla="*/ 5 h 27"/>
                <a:gd name="T44" fmla="*/ 10 w 24"/>
                <a:gd name="T45" fmla="*/ 5 h 27"/>
                <a:gd name="T46" fmla="*/ 10 w 24"/>
                <a:gd name="T47" fmla="*/ 6 h 27"/>
                <a:gd name="T48" fmla="*/ 10 w 24"/>
                <a:gd name="T49" fmla="*/ 6 h 27"/>
                <a:gd name="T50" fmla="*/ 10 w 24"/>
                <a:gd name="T51" fmla="*/ 6 h 27"/>
                <a:gd name="T52" fmla="*/ 7 w 24"/>
                <a:gd name="T53" fmla="*/ 10 h 27"/>
                <a:gd name="T54" fmla="*/ 3 w 24"/>
                <a:gd name="T55" fmla="*/ 14 h 27"/>
                <a:gd name="T56" fmla="*/ 0 w 24"/>
                <a:gd name="T57" fmla="*/ 22 h 27"/>
                <a:gd name="T58" fmla="*/ 2 w 24"/>
                <a:gd name="T59" fmla="*/ 27 h 27"/>
                <a:gd name="T60" fmla="*/ 24 w 24"/>
                <a:gd name="T61" fmla="*/ 24 h 27"/>
                <a:gd name="T62" fmla="*/ 24 w 24"/>
                <a:gd name="T63" fmla="*/ 19 h 27"/>
                <a:gd name="T64" fmla="*/ 20 w 24"/>
                <a:gd name="T65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27">
                  <a:moveTo>
                    <a:pt x="20" y="12"/>
                  </a:moveTo>
                  <a:cubicBezTo>
                    <a:pt x="19" y="11"/>
                    <a:pt x="16" y="10"/>
                    <a:pt x="14" y="9"/>
                  </a:cubicBezTo>
                  <a:cubicBezTo>
                    <a:pt x="13" y="8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3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8" y="8"/>
                    <a:pt x="7" y="10"/>
                  </a:cubicBezTo>
                  <a:cubicBezTo>
                    <a:pt x="6" y="11"/>
                    <a:pt x="3" y="13"/>
                    <a:pt x="3" y="14"/>
                  </a:cubicBezTo>
                  <a:cubicBezTo>
                    <a:pt x="1" y="16"/>
                    <a:pt x="0" y="19"/>
                    <a:pt x="0" y="22"/>
                  </a:cubicBezTo>
                  <a:cubicBezTo>
                    <a:pt x="1" y="24"/>
                    <a:pt x="2" y="25"/>
                    <a:pt x="2" y="27"/>
                  </a:cubicBezTo>
                  <a:cubicBezTo>
                    <a:pt x="9" y="26"/>
                    <a:pt x="16" y="25"/>
                    <a:pt x="24" y="24"/>
                  </a:cubicBezTo>
                  <a:cubicBezTo>
                    <a:pt x="24" y="22"/>
                    <a:pt x="24" y="20"/>
                    <a:pt x="24" y="19"/>
                  </a:cubicBezTo>
                  <a:cubicBezTo>
                    <a:pt x="24" y="16"/>
                    <a:pt x="22" y="13"/>
                    <a:pt x="20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2" name="Freeform 118"/>
            <p:cNvSpPr>
              <a:spLocks noEditPoints="1"/>
            </p:cNvSpPr>
            <p:nvPr/>
          </p:nvSpPr>
          <p:spPr bwMode="auto">
            <a:xfrm>
              <a:off x="7152356" y="4651645"/>
              <a:ext cx="823752" cy="2240736"/>
            </a:xfrm>
            <a:custGeom>
              <a:avLst/>
              <a:gdLst>
                <a:gd name="T0" fmla="*/ 41 w 41"/>
                <a:gd name="T1" fmla="*/ 106 h 110"/>
                <a:gd name="T2" fmla="*/ 40 w 41"/>
                <a:gd name="T3" fmla="*/ 106 h 110"/>
                <a:gd name="T4" fmla="*/ 32 w 41"/>
                <a:gd name="T5" fmla="*/ 92 h 110"/>
                <a:gd name="T6" fmla="*/ 32 w 41"/>
                <a:gd name="T7" fmla="*/ 89 h 110"/>
                <a:gd name="T8" fmla="*/ 32 w 41"/>
                <a:gd name="T9" fmla="*/ 87 h 110"/>
                <a:gd name="T10" fmla="*/ 30 w 41"/>
                <a:gd name="T11" fmla="*/ 87 h 110"/>
                <a:gd name="T12" fmla="*/ 26 w 41"/>
                <a:gd name="T13" fmla="*/ 71 h 110"/>
                <a:gd name="T14" fmla="*/ 26 w 41"/>
                <a:gd name="T15" fmla="*/ 71 h 110"/>
                <a:gd name="T16" fmla="*/ 26 w 41"/>
                <a:gd name="T17" fmla="*/ 69 h 110"/>
                <a:gd name="T18" fmla="*/ 25 w 41"/>
                <a:gd name="T19" fmla="*/ 69 h 110"/>
                <a:gd name="T20" fmla="*/ 21 w 41"/>
                <a:gd name="T21" fmla="*/ 17 h 110"/>
                <a:gd name="T22" fmla="*/ 21 w 41"/>
                <a:gd name="T23" fmla="*/ 17 h 110"/>
                <a:gd name="T24" fmla="*/ 22 w 41"/>
                <a:gd name="T25" fmla="*/ 14 h 110"/>
                <a:gd name="T26" fmla="*/ 21 w 41"/>
                <a:gd name="T27" fmla="*/ 14 h 110"/>
                <a:gd name="T28" fmla="*/ 21 w 41"/>
                <a:gd name="T29" fmla="*/ 13 h 110"/>
                <a:gd name="T30" fmla="*/ 21 w 41"/>
                <a:gd name="T31" fmla="*/ 13 h 110"/>
                <a:gd name="T32" fmla="*/ 21 w 41"/>
                <a:gd name="T33" fmla="*/ 11 h 110"/>
                <a:gd name="T34" fmla="*/ 21 w 41"/>
                <a:gd name="T35" fmla="*/ 11 h 110"/>
                <a:gd name="T36" fmla="*/ 19 w 41"/>
                <a:gd name="T37" fmla="*/ 9 h 110"/>
                <a:gd name="T38" fmla="*/ 19 w 41"/>
                <a:gd name="T39" fmla="*/ 4 h 110"/>
                <a:gd name="T40" fmla="*/ 18 w 41"/>
                <a:gd name="T41" fmla="*/ 4 h 110"/>
                <a:gd name="T42" fmla="*/ 18 w 41"/>
                <a:gd name="T43" fmla="*/ 0 h 110"/>
                <a:gd name="T44" fmla="*/ 18 w 41"/>
                <a:gd name="T45" fmla="*/ 0 h 110"/>
                <a:gd name="T46" fmla="*/ 18 w 41"/>
                <a:gd name="T47" fmla="*/ 4 h 110"/>
                <a:gd name="T48" fmla="*/ 18 w 41"/>
                <a:gd name="T49" fmla="*/ 4 h 110"/>
                <a:gd name="T50" fmla="*/ 18 w 41"/>
                <a:gd name="T51" fmla="*/ 9 h 110"/>
                <a:gd name="T52" fmla="*/ 16 w 41"/>
                <a:gd name="T53" fmla="*/ 11 h 110"/>
                <a:gd name="T54" fmla="*/ 16 w 41"/>
                <a:gd name="T55" fmla="*/ 11 h 110"/>
                <a:gd name="T56" fmla="*/ 16 w 41"/>
                <a:gd name="T57" fmla="*/ 11 h 110"/>
                <a:gd name="T58" fmla="*/ 15 w 41"/>
                <a:gd name="T59" fmla="*/ 11 h 110"/>
                <a:gd name="T60" fmla="*/ 16 w 41"/>
                <a:gd name="T61" fmla="*/ 13 h 110"/>
                <a:gd name="T62" fmla="*/ 16 w 41"/>
                <a:gd name="T63" fmla="*/ 13 h 110"/>
                <a:gd name="T64" fmla="*/ 16 w 41"/>
                <a:gd name="T65" fmla="*/ 14 h 110"/>
                <a:gd name="T66" fmla="*/ 15 w 41"/>
                <a:gd name="T67" fmla="*/ 14 h 110"/>
                <a:gd name="T68" fmla="*/ 16 w 41"/>
                <a:gd name="T69" fmla="*/ 17 h 110"/>
                <a:gd name="T70" fmla="*/ 14 w 41"/>
                <a:gd name="T71" fmla="*/ 69 h 110"/>
                <a:gd name="T72" fmla="*/ 13 w 41"/>
                <a:gd name="T73" fmla="*/ 69 h 110"/>
                <a:gd name="T74" fmla="*/ 13 w 41"/>
                <a:gd name="T75" fmla="*/ 71 h 110"/>
                <a:gd name="T76" fmla="*/ 14 w 41"/>
                <a:gd name="T77" fmla="*/ 71 h 110"/>
                <a:gd name="T78" fmla="*/ 10 w 41"/>
                <a:gd name="T79" fmla="*/ 88 h 110"/>
                <a:gd name="T80" fmla="*/ 8 w 41"/>
                <a:gd name="T81" fmla="*/ 88 h 110"/>
                <a:gd name="T82" fmla="*/ 8 w 41"/>
                <a:gd name="T83" fmla="*/ 89 h 110"/>
                <a:gd name="T84" fmla="*/ 8 w 41"/>
                <a:gd name="T85" fmla="*/ 92 h 110"/>
                <a:gd name="T86" fmla="*/ 1 w 41"/>
                <a:gd name="T87" fmla="*/ 107 h 110"/>
                <a:gd name="T88" fmla="*/ 0 w 41"/>
                <a:gd name="T89" fmla="*/ 107 h 110"/>
                <a:gd name="T90" fmla="*/ 0 w 41"/>
                <a:gd name="T91" fmla="*/ 110 h 110"/>
                <a:gd name="T92" fmla="*/ 8 w 41"/>
                <a:gd name="T93" fmla="*/ 110 h 110"/>
                <a:gd name="T94" fmla="*/ 8 w 41"/>
                <a:gd name="T95" fmla="*/ 107 h 110"/>
                <a:gd name="T96" fmla="*/ 8 w 41"/>
                <a:gd name="T97" fmla="*/ 107 h 110"/>
                <a:gd name="T98" fmla="*/ 20 w 41"/>
                <a:gd name="T99" fmla="*/ 96 h 110"/>
                <a:gd name="T100" fmla="*/ 34 w 41"/>
                <a:gd name="T101" fmla="*/ 106 h 110"/>
                <a:gd name="T102" fmla="*/ 33 w 41"/>
                <a:gd name="T103" fmla="*/ 106 h 110"/>
                <a:gd name="T104" fmla="*/ 33 w 41"/>
                <a:gd name="T105" fmla="*/ 109 h 110"/>
                <a:gd name="T106" fmla="*/ 41 w 41"/>
                <a:gd name="T107" fmla="*/ 109 h 110"/>
                <a:gd name="T108" fmla="*/ 41 w 41"/>
                <a:gd name="T109" fmla="*/ 106 h 110"/>
                <a:gd name="T110" fmla="*/ 17 w 41"/>
                <a:gd name="T111" fmla="*/ 75 h 110"/>
                <a:gd name="T112" fmla="*/ 23 w 41"/>
                <a:gd name="T113" fmla="*/ 75 h 110"/>
                <a:gd name="T114" fmla="*/ 25 w 41"/>
                <a:gd name="T115" fmla="*/ 87 h 110"/>
                <a:gd name="T116" fmla="*/ 15 w 41"/>
                <a:gd name="T117" fmla="*/ 87 h 110"/>
                <a:gd name="T118" fmla="*/ 17 w 41"/>
                <a:gd name="T119" fmla="*/ 7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" h="110">
                  <a:moveTo>
                    <a:pt x="41" y="106"/>
                  </a:moveTo>
                  <a:cubicBezTo>
                    <a:pt x="41" y="106"/>
                    <a:pt x="40" y="106"/>
                    <a:pt x="40" y="106"/>
                  </a:cubicBezTo>
                  <a:cubicBezTo>
                    <a:pt x="37" y="102"/>
                    <a:pt x="34" y="97"/>
                    <a:pt x="32" y="92"/>
                  </a:cubicBezTo>
                  <a:cubicBezTo>
                    <a:pt x="32" y="91"/>
                    <a:pt x="32" y="90"/>
                    <a:pt x="32" y="89"/>
                  </a:cubicBezTo>
                  <a:cubicBezTo>
                    <a:pt x="32" y="88"/>
                    <a:pt x="32" y="88"/>
                    <a:pt x="32" y="87"/>
                  </a:cubicBezTo>
                  <a:cubicBezTo>
                    <a:pt x="32" y="87"/>
                    <a:pt x="31" y="87"/>
                    <a:pt x="30" y="87"/>
                  </a:cubicBezTo>
                  <a:cubicBezTo>
                    <a:pt x="28" y="81"/>
                    <a:pt x="27" y="76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0"/>
                    <a:pt x="26" y="69"/>
                    <a:pt x="26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2" y="56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1" y="15"/>
                    <a:pt x="22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19" y="10"/>
                    <a:pt x="19" y="9"/>
                  </a:cubicBezTo>
                  <a:cubicBezTo>
                    <a:pt x="19" y="8"/>
                    <a:pt x="19" y="6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3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6"/>
                    <a:pt x="18" y="8"/>
                    <a:pt x="18" y="9"/>
                  </a:cubicBezTo>
                  <a:cubicBezTo>
                    <a:pt x="17" y="10"/>
                    <a:pt x="17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6" y="12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6" y="16"/>
                    <a:pt x="16" y="17"/>
                  </a:cubicBezTo>
                  <a:cubicBezTo>
                    <a:pt x="16" y="17"/>
                    <a:pt x="16" y="55"/>
                    <a:pt x="14" y="6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3" y="70"/>
                    <a:pt x="13" y="71"/>
                    <a:pt x="13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3" y="77"/>
                    <a:pt x="12" y="82"/>
                    <a:pt x="10" y="88"/>
                  </a:cubicBezTo>
                  <a:cubicBezTo>
                    <a:pt x="9" y="88"/>
                    <a:pt x="9" y="88"/>
                    <a:pt x="8" y="88"/>
                  </a:cubicBezTo>
                  <a:cubicBezTo>
                    <a:pt x="8" y="88"/>
                    <a:pt x="8" y="89"/>
                    <a:pt x="8" y="89"/>
                  </a:cubicBezTo>
                  <a:cubicBezTo>
                    <a:pt x="8" y="90"/>
                    <a:pt x="8" y="91"/>
                    <a:pt x="8" y="92"/>
                  </a:cubicBezTo>
                  <a:cubicBezTo>
                    <a:pt x="5" y="100"/>
                    <a:pt x="2" y="106"/>
                    <a:pt x="1" y="107"/>
                  </a:cubicBezTo>
                  <a:cubicBezTo>
                    <a:pt x="1" y="107"/>
                    <a:pt x="1" y="107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3" y="110"/>
                    <a:pt x="6" y="110"/>
                    <a:pt x="8" y="110"/>
                  </a:cubicBezTo>
                  <a:cubicBezTo>
                    <a:pt x="8" y="109"/>
                    <a:pt x="8" y="108"/>
                    <a:pt x="8" y="107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8" y="105"/>
                    <a:pt x="10" y="97"/>
                    <a:pt x="20" y="96"/>
                  </a:cubicBezTo>
                  <a:cubicBezTo>
                    <a:pt x="30" y="96"/>
                    <a:pt x="33" y="105"/>
                    <a:pt x="34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107"/>
                    <a:pt x="33" y="108"/>
                    <a:pt x="33" y="109"/>
                  </a:cubicBezTo>
                  <a:cubicBezTo>
                    <a:pt x="36" y="109"/>
                    <a:pt x="38" y="109"/>
                    <a:pt x="41" y="109"/>
                  </a:cubicBezTo>
                  <a:cubicBezTo>
                    <a:pt x="41" y="108"/>
                    <a:pt x="41" y="107"/>
                    <a:pt x="41" y="106"/>
                  </a:cubicBezTo>
                  <a:close/>
                  <a:moveTo>
                    <a:pt x="17" y="75"/>
                  </a:moveTo>
                  <a:cubicBezTo>
                    <a:pt x="17" y="75"/>
                    <a:pt x="20" y="75"/>
                    <a:pt x="23" y="75"/>
                  </a:cubicBezTo>
                  <a:cubicBezTo>
                    <a:pt x="23" y="80"/>
                    <a:pt x="25" y="86"/>
                    <a:pt x="25" y="87"/>
                  </a:cubicBezTo>
                  <a:cubicBezTo>
                    <a:pt x="22" y="87"/>
                    <a:pt x="19" y="87"/>
                    <a:pt x="15" y="87"/>
                  </a:cubicBezTo>
                  <a:cubicBezTo>
                    <a:pt x="16" y="84"/>
                    <a:pt x="17" y="75"/>
                    <a:pt x="17" y="7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3" name="Freeform 119"/>
            <p:cNvSpPr>
              <a:spLocks/>
            </p:cNvSpPr>
            <p:nvPr/>
          </p:nvSpPr>
          <p:spPr bwMode="auto">
            <a:xfrm>
              <a:off x="9463013" y="5608683"/>
              <a:ext cx="682818" cy="1386394"/>
            </a:xfrm>
            <a:custGeom>
              <a:avLst/>
              <a:gdLst>
                <a:gd name="T0" fmla="*/ 31 w 34"/>
                <a:gd name="T1" fmla="*/ 3 h 68"/>
                <a:gd name="T2" fmla="*/ 25 w 34"/>
                <a:gd name="T3" fmla="*/ 0 h 68"/>
                <a:gd name="T4" fmla="*/ 17 w 34"/>
                <a:gd name="T5" fmla="*/ 1 h 68"/>
                <a:gd name="T6" fmla="*/ 14 w 34"/>
                <a:gd name="T7" fmla="*/ 4 h 68"/>
                <a:gd name="T8" fmla="*/ 0 w 34"/>
                <a:gd name="T9" fmla="*/ 65 h 68"/>
                <a:gd name="T10" fmla="*/ 26 w 34"/>
                <a:gd name="T11" fmla="*/ 68 h 68"/>
                <a:gd name="T12" fmla="*/ 34 w 34"/>
                <a:gd name="T13" fmla="*/ 7 h 68"/>
                <a:gd name="T14" fmla="*/ 31 w 34"/>
                <a:gd name="T15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68">
                  <a:moveTo>
                    <a:pt x="31" y="3"/>
                  </a:moveTo>
                  <a:cubicBezTo>
                    <a:pt x="29" y="2"/>
                    <a:pt x="27" y="1"/>
                    <a:pt x="25" y="0"/>
                  </a:cubicBezTo>
                  <a:cubicBezTo>
                    <a:pt x="22" y="0"/>
                    <a:pt x="20" y="1"/>
                    <a:pt x="17" y="1"/>
                  </a:cubicBezTo>
                  <a:cubicBezTo>
                    <a:pt x="16" y="2"/>
                    <a:pt x="15" y="3"/>
                    <a:pt x="14" y="4"/>
                  </a:cubicBezTo>
                  <a:cubicBezTo>
                    <a:pt x="9" y="24"/>
                    <a:pt x="4" y="45"/>
                    <a:pt x="0" y="65"/>
                  </a:cubicBezTo>
                  <a:cubicBezTo>
                    <a:pt x="8" y="66"/>
                    <a:pt x="17" y="67"/>
                    <a:pt x="26" y="68"/>
                  </a:cubicBezTo>
                  <a:cubicBezTo>
                    <a:pt x="28" y="47"/>
                    <a:pt x="31" y="27"/>
                    <a:pt x="34" y="7"/>
                  </a:cubicBezTo>
                  <a:cubicBezTo>
                    <a:pt x="33" y="6"/>
                    <a:pt x="32" y="5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4" name="Freeform 120"/>
            <p:cNvSpPr>
              <a:spLocks/>
            </p:cNvSpPr>
            <p:nvPr/>
          </p:nvSpPr>
          <p:spPr bwMode="auto">
            <a:xfrm>
              <a:off x="9824633" y="5487415"/>
              <a:ext cx="280775" cy="182449"/>
            </a:xfrm>
            <a:custGeom>
              <a:avLst/>
              <a:gdLst>
                <a:gd name="T0" fmla="*/ 0 w 14"/>
                <a:gd name="T1" fmla="*/ 5 h 9"/>
                <a:gd name="T2" fmla="*/ 7 w 14"/>
                <a:gd name="T3" fmla="*/ 2 h 9"/>
                <a:gd name="T4" fmla="*/ 13 w 14"/>
                <a:gd name="T5" fmla="*/ 8 h 9"/>
                <a:gd name="T6" fmla="*/ 13 w 14"/>
                <a:gd name="T7" fmla="*/ 9 h 9"/>
                <a:gd name="T8" fmla="*/ 14 w 14"/>
                <a:gd name="T9" fmla="*/ 7 h 9"/>
                <a:gd name="T10" fmla="*/ 8 w 14"/>
                <a:gd name="T11" fmla="*/ 1 h 9"/>
                <a:gd name="T12" fmla="*/ 0 w 14"/>
                <a:gd name="T13" fmla="*/ 5 h 9"/>
                <a:gd name="T14" fmla="*/ 0 w 14"/>
                <a:gd name="T15" fmla="*/ 6 h 9"/>
                <a:gd name="T16" fmla="*/ 0 w 14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9">
                  <a:moveTo>
                    <a:pt x="0" y="5"/>
                  </a:moveTo>
                  <a:cubicBezTo>
                    <a:pt x="0" y="3"/>
                    <a:pt x="4" y="1"/>
                    <a:pt x="7" y="2"/>
                  </a:cubicBezTo>
                  <a:cubicBezTo>
                    <a:pt x="11" y="3"/>
                    <a:pt x="14" y="5"/>
                    <a:pt x="13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4"/>
                    <a:pt x="11" y="2"/>
                    <a:pt x="8" y="1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5" name="Freeform 121"/>
            <p:cNvSpPr>
              <a:spLocks noEditPoints="1"/>
            </p:cNvSpPr>
            <p:nvPr/>
          </p:nvSpPr>
          <p:spPr bwMode="auto">
            <a:xfrm>
              <a:off x="9803876" y="5487415"/>
              <a:ext cx="301533" cy="182449"/>
            </a:xfrm>
            <a:custGeom>
              <a:avLst/>
              <a:gdLst>
                <a:gd name="T0" fmla="*/ 1 w 15"/>
                <a:gd name="T1" fmla="*/ 6 h 9"/>
                <a:gd name="T2" fmla="*/ 1 w 15"/>
                <a:gd name="T3" fmla="*/ 6 h 9"/>
                <a:gd name="T4" fmla="*/ 1 w 15"/>
                <a:gd name="T5" fmla="*/ 5 h 9"/>
                <a:gd name="T6" fmla="*/ 9 w 15"/>
                <a:gd name="T7" fmla="*/ 1 h 9"/>
                <a:gd name="T8" fmla="*/ 10 w 15"/>
                <a:gd name="T9" fmla="*/ 1 h 9"/>
                <a:gd name="T10" fmla="*/ 15 w 15"/>
                <a:gd name="T11" fmla="*/ 7 h 9"/>
                <a:gd name="T12" fmla="*/ 14 w 15"/>
                <a:gd name="T13" fmla="*/ 9 h 9"/>
                <a:gd name="T14" fmla="*/ 14 w 15"/>
                <a:gd name="T15" fmla="*/ 9 h 9"/>
                <a:gd name="T16" fmla="*/ 14 w 15"/>
                <a:gd name="T17" fmla="*/ 8 h 9"/>
                <a:gd name="T18" fmla="*/ 14 w 15"/>
                <a:gd name="T19" fmla="*/ 8 h 9"/>
                <a:gd name="T20" fmla="*/ 10 w 15"/>
                <a:gd name="T21" fmla="*/ 2 h 9"/>
                <a:gd name="T22" fmla="*/ 8 w 15"/>
                <a:gd name="T23" fmla="*/ 2 h 9"/>
                <a:gd name="T24" fmla="*/ 1 w 15"/>
                <a:gd name="T25" fmla="*/ 5 h 9"/>
                <a:gd name="T26" fmla="*/ 1 w 15"/>
                <a:gd name="T27" fmla="*/ 6 h 9"/>
                <a:gd name="T28" fmla="*/ 1 w 15"/>
                <a:gd name="T29" fmla="*/ 6 h 9"/>
                <a:gd name="T30" fmla="*/ 10 w 15"/>
                <a:gd name="T31" fmla="*/ 1 h 9"/>
                <a:gd name="T32" fmla="*/ 9 w 15"/>
                <a:gd name="T33" fmla="*/ 1 h 9"/>
                <a:gd name="T34" fmla="*/ 1 w 15"/>
                <a:gd name="T35" fmla="*/ 5 h 9"/>
                <a:gd name="T36" fmla="*/ 1 w 15"/>
                <a:gd name="T37" fmla="*/ 5 h 9"/>
                <a:gd name="T38" fmla="*/ 8 w 15"/>
                <a:gd name="T39" fmla="*/ 2 h 9"/>
                <a:gd name="T40" fmla="*/ 10 w 15"/>
                <a:gd name="T41" fmla="*/ 2 h 9"/>
                <a:gd name="T42" fmla="*/ 14 w 15"/>
                <a:gd name="T43" fmla="*/ 7 h 9"/>
                <a:gd name="T44" fmla="*/ 14 w 15"/>
                <a:gd name="T45" fmla="*/ 7 h 9"/>
                <a:gd name="T46" fmla="*/ 10 w 15"/>
                <a:gd name="T4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" h="9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5"/>
                    <a:pt x="1" y="5"/>
                  </a:cubicBezTo>
                  <a:cubicBezTo>
                    <a:pt x="1" y="2"/>
                    <a:pt x="5" y="0"/>
                    <a:pt x="9" y="1"/>
                  </a:cubicBezTo>
                  <a:cubicBezTo>
                    <a:pt x="9" y="1"/>
                    <a:pt x="9" y="1"/>
                    <a:pt x="10" y="1"/>
                  </a:cubicBezTo>
                  <a:cubicBezTo>
                    <a:pt x="13" y="2"/>
                    <a:pt x="15" y="5"/>
                    <a:pt x="15" y="7"/>
                  </a:cubicBezTo>
                  <a:cubicBezTo>
                    <a:pt x="15" y="8"/>
                    <a:pt x="14" y="8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5"/>
                    <a:pt x="13" y="3"/>
                    <a:pt x="10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5" y="1"/>
                    <a:pt x="2" y="3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  <a:moveTo>
                    <a:pt x="10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5" y="0"/>
                    <a:pt x="1" y="2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2"/>
                    <a:pt x="5" y="1"/>
                    <a:pt x="8" y="2"/>
                  </a:cubicBezTo>
                  <a:cubicBezTo>
                    <a:pt x="9" y="2"/>
                    <a:pt x="9" y="2"/>
                    <a:pt x="10" y="2"/>
                  </a:cubicBezTo>
                  <a:cubicBezTo>
                    <a:pt x="13" y="3"/>
                    <a:pt x="14" y="5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5"/>
                    <a:pt x="13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6" name="Freeform 122"/>
            <p:cNvSpPr>
              <a:spLocks/>
            </p:cNvSpPr>
            <p:nvPr/>
          </p:nvSpPr>
          <p:spPr bwMode="auto">
            <a:xfrm>
              <a:off x="9803876" y="6342849"/>
              <a:ext cx="80846" cy="162784"/>
            </a:xfrm>
            <a:custGeom>
              <a:avLst/>
              <a:gdLst>
                <a:gd name="T0" fmla="*/ 2 w 4"/>
                <a:gd name="T1" fmla="*/ 8 h 8"/>
                <a:gd name="T2" fmla="*/ 0 w 4"/>
                <a:gd name="T3" fmla="*/ 8 h 8"/>
                <a:gd name="T4" fmla="*/ 1 w 4"/>
                <a:gd name="T5" fmla="*/ 1 h 8"/>
                <a:gd name="T6" fmla="*/ 3 w 4"/>
                <a:gd name="T7" fmla="*/ 0 h 8"/>
                <a:gd name="T8" fmla="*/ 4 w 4"/>
                <a:gd name="T9" fmla="*/ 1 h 8"/>
                <a:gd name="T10" fmla="*/ 2 w 4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2" y="8"/>
                    <a:pt x="1" y="8"/>
                    <a:pt x="0" y="8"/>
                  </a:cubicBezTo>
                  <a:cubicBezTo>
                    <a:pt x="1" y="5"/>
                    <a:pt x="1" y="3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3" y="4"/>
                    <a:pt x="3" y="6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7" name="Freeform 123"/>
            <p:cNvSpPr>
              <a:spLocks/>
            </p:cNvSpPr>
            <p:nvPr/>
          </p:nvSpPr>
          <p:spPr bwMode="auto">
            <a:xfrm>
              <a:off x="9863964" y="6362514"/>
              <a:ext cx="61181" cy="163876"/>
            </a:xfrm>
            <a:custGeom>
              <a:avLst/>
              <a:gdLst>
                <a:gd name="T0" fmla="*/ 2 w 3"/>
                <a:gd name="T1" fmla="*/ 8 h 8"/>
                <a:gd name="T2" fmla="*/ 0 w 3"/>
                <a:gd name="T3" fmla="*/ 8 h 8"/>
                <a:gd name="T4" fmla="*/ 1 w 3"/>
                <a:gd name="T5" fmla="*/ 1 h 8"/>
                <a:gd name="T6" fmla="*/ 2 w 3"/>
                <a:gd name="T7" fmla="*/ 0 h 8"/>
                <a:gd name="T8" fmla="*/ 3 w 3"/>
                <a:gd name="T9" fmla="*/ 1 h 8"/>
                <a:gd name="T10" fmla="*/ 2 w 3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8">
                  <a:moveTo>
                    <a:pt x="2" y="8"/>
                  </a:moveTo>
                  <a:cubicBezTo>
                    <a:pt x="2" y="8"/>
                    <a:pt x="1" y="8"/>
                    <a:pt x="0" y="8"/>
                  </a:cubicBezTo>
                  <a:cubicBezTo>
                    <a:pt x="1" y="5"/>
                    <a:pt x="1" y="3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4"/>
                    <a:pt x="3" y="6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8" name="Freeform 124"/>
            <p:cNvSpPr>
              <a:spLocks/>
            </p:cNvSpPr>
            <p:nvPr/>
          </p:nvSpPr>
          <p:spPr bwMode="auto">
            <a:xfrm>
              <a:off x="9925144" y="6383272"/>
              <a:ext cx="39330" cy="162784"/>
            </a:xfrm>
            <a:custGeom>
              <a:avLst/>
              <a:gdLst>
                <a:gd name="T0" fmla="*/ 1 w 2"/>
                <a:gd name="T1" fmla="*/ 8 h 8"/>
                <a:gd name="T2" fmla="*/ 0 w 2"/>
                <a:gd name="T3" fmla="*/ 8 h 8"/>
                <a:gd name="T4" fmla="*/ 1 w 2"/>
                <a:gd name="T5" fmla="*/ 0 h 8"/>
                <a:gd name="T6" fmla="*/ 2 w 2"/>
                <a:gd name="T7" fmla="*/ 0 h 8"/>
                <a:gd name="T8" fmla="*/ 2 w 2"/>
                <a:gd name="T9" fmla="*/ 1 h 8"/>
                <a:gd name="T10" fmla="*/ 1 w 2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8">
                  <a:moveTo>
                    <a:pt x="1" y="8"/>
                  </a:moveTo>
                  <a:cubicBezTo>
                    <a:pt x="1" y="8"/>
                    <a:pt x="0" y="8"/>
                    <a:pt x="0" y="8"/>
                  </a:cubicBezTo>
                  <a:cubicBezTo>
                    <a:pt x="0" y="5"/>
                    <a:pt x="1" y="3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3"/>
                    <a:pt x="2" y="6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9" name="Freeform 125"/>
            <p:cNvSpPr>
              <a:spLocks/>
            </p:cNvSpPr>
            <p:nvPr/>
          </p:nvSpPr>
          <p:spPr bwMode="auto">
            <a:xfrm>
              <a:off x="9964475" y="6404030"/>
              <a:ext cx="40423" cy="162784"/>
            </a:xfrm>
            <a:custGeom>
              <a:avLst/>
              <a:gdLst>
                <a:gd name="T0" fmla="*/ 1 w 2"/>
                <a:gd name="T1" fmla="*/ 8 h 8"/>
                <a:gd name="T2" fmla="*/ 0 w 2"/>
                <a:gd name="T3" fmla="*/ 8 h 8"/>
                <a:gd name="T4" fmla="*/ 1 w 2"/>
                <a:gd name="T5" fmla="*/ 0 h 8"/>
                <a:gd name="T6" fmla="*/ 2 w 2"/>
                <a:gd name="T7" fmla="*/ 0 h 8"/>
                <a:gd name="T8" fmla="*/ 2 w 2"/>
                <a:gd name="T9" fmla="*/ 1 h 8"/>
                <a:gd name="T10" fmla="*/ 1 w 2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8">
                  <a:moveTo>
                    <a:pt x="1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1" y="3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3"/>
                    <a:pt x="1" y="6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0" name="Freeform 126"/>
            <p:cNvSpPr>
              <a:spLocks/>
            </p:cNvSpPr>
            <p:nvPr/>
          </p:nvSpPr>
          <p:spPr bwMode="auto">
            <a:xfrm>
              <a:off x="10004897" y="6404030"/>
              <a:ext cx="19665" cy="183542"/>
            </a:xfrm>
            <a:custGeom>
              <a:avLst/>
              <a:gdLst>
                <a:gd name="T0" fmla="*/ 0 w 1"/>
                <a:gd name="T1" fmla="*/ 9 h 9"/>
                <a:gd name="T2" fmla="*/ 0 w 1"/>
                <a:gd name="T3" fmla="*/ 8 h 9"/>
                <a:gd name="T4" fmla="*/ 1 w 1"/>
                <a:gd name="T5" fmla="*/ 1 h 9"/>
                <a:gd name="T6" fmla="*/ 1 w 1"/>
                <a:gd name="T7" fmla="*/ 1 h 9"/>
                <a:gd name="T8" fmla="*/ 1 w 1"/>
                <a:gd name="T9" fmla="*/ 2 h 9"/>
                <a:gd name="T10" fmla="*/ 0 w 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9">
                  <a:moveTo>
                    <a:pt x="0" y="9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4"/>
                    <a:pt x="1" y="7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1" name="Freeform 127"/>
            <p:cNvSpPr>
              <a:spLocks/>
            </p:cNvSpPr>
            <p:nvPr/>
          </p:nvSpPr>
          <p:spPr bwMode="auto">
            <a:xfrm>
              <a:off x="9743788" y="6322092"/>
              <a:ext cx="80846" cy="183542"/>
            </a:xfrm>
            <a:custGeom>
              <a:avLst/>
              <a:gdLst>
                <a:gd name="T0" fmla="*/ 0 w 4"/>
                <a:gd name="T1" fmla="*/ 8 h 9"/>
                <a:gd name="T2" fmla="*/ 2 w 4"/>
                <a:gd name="T3" fmla="*/ 9 h 9"/>
                <a:gd name="T4" fmla="*/ 4 w 4"/>
                <a:gd name="T5" fmla="*/ 2 h 9"/>
                <a:gd name="T6" fmla="*/ 3 w 4"/>
                <a:gd name="T7" fmla="*/ 1 h 9"/>
                <a:gd name="T8" fmla="*/ 2 w 4"/>
                <a:gd name="T9" fmla="*/ 1 h 9"/>
                <a:gd name="T10" fmla="*/ 0 w 4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9">
                  <a:moveTo>
                    <a:pt x="0" y="8"/>
                  </a:moveTo>
                  <a:cubicBezTo>
                    <a:pt x="1" y="8"/>
                    <a:pt x="2" y="9"/>
                    <a:pt x="2" y="9"/>
                  </a:cubicBezTo>
                  <a:cubicBezTo>
                    <a:pt x="3" y="6"/>
                    <a:pt x="3" y="4"/>
                    <a:pt x="4" y="2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4"/>
                    <a:pt x="1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2" name="Freeform 128"/>
            <p:cNvSpPr>
              <a:spLocks/>
            </p:cNvSpPr>
            <p:nvPr/>
          </p:nvSpPr>
          <p:spPr bwMode="auto">
            <a:xfrm>
              <a:off x="9683700" y="6322092"/>
              <a:ext cx="79753" cy="162784"/>
            </a:xfrm>
            <a:custGeom>
              <a:avLst/>
              <a:gdLst>
                <a:gd name="T0" fmla="*/ 0 w 4"/>
                <a:gd name="T1" fmla="*/ 8 h 8"/>
                <a:gd name="T2" fmla="*/ 2 w 4"/>
                <a:gd name="T3" fmla="*/ 8 h 8"/>
                <a:gd name="T4" fmla="*/ 4 w 4"/>
                <a:gd name="T5" fmla="*/ 1 h 8"/>
                <a:gd name="T6" fmla="*/ 3 w 4"/>
                <a:gd name="T7" fmla="*/ 0 h 8"/>
                <a:gd name="T8" fmla="*/ 2 w 4"/>
                <a:gd name="T9" fmla="*/ 1 h 8"/>
                <a:gd name="T10" fmla="*/ 0 w 4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cubicBezTo>
                    <a:pt x="1" y="8"/>
                    <a:pt x="2" y="8"/>
                    <a:pt x="2" y="8"/>
                  </a:cubicBezTo>
                  <a:cubicBezTo>
                    <a:pt x="3" y="6"/>
                    <a:pt x="3" y="4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4"/>
                    <a:pt x="1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3" name="Freeform 129"/>
            <p:cNvSpPr>
              <a:spLocks/>
            </p:cNvSpPr>
            <p:nvPr/>
          </p:nvSpPr>
          <p:spPr bwMode="auto">
            <a:xfrm>
              <a:off x="9643277" y="6322092"/>
              <a:ext cx="60088" cy="183542"/>
            </a:xfrm>
            <a:custGeom>
              <a:avLst/>
              <a:gdLst>
                <a:gd name="T0" fmla="*/ 0 w 3"/>
                <a:gd name="T1" fmla="*/ 9 h 9"/>
                <a:gd name="T2" fmla="*/ 2 w 3"/>
                <a:gd name="T3" fmla="*/ 8 h 9"/>
                <a:gd name="T4" fmla="*/ 3 w 3"/>
                <a:gd name="T5" fmla="*/ 1 h 9"/>
                <a:gd name="T6" fmla="*/ 2 w 3"/>
                <a:gd name="T7" fmla="*/ 0 h 9"/>
                <a:gd name="T8" fmla="*/ 1 w 3"/>
                <a:gd name="T9" fmla="*/ 2 h 9"/>
                <a:gd name="T10" fmla="*/ 0 w 3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6"/>
                    <a:pt x="3" y="4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4"/>
                    <a:pt x="1" y="6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4" name="Freeform 130"/>
            <p:cNvSpPr>
              <a:spLocks/>
            </p:cNvSpPr>
            <p:nvPr/>
          </p:nvSpPr>
          <p:spPr bwMode="auto">
            <a:xfrm>
              <a:off x="9602854" y="6342849"/>
              <a:ext cx="60088" cy="162784"/>
            </a:xfrm>
            <a:custGeom>
              <a:avLst/>
              <a:gdLst>
                <a:gd name="T0" fmla="*/ 0 w 3"/>
                <a:gd name="T1" fmla="*/ 8 h 8"/>
                <a:gd name="T2" fmla="*/ 1 w 3"/>
                <a:gd name="T3" fmla="*/ 8 h 8"/>
                <a:gd name="T4" fmla="*/ 3 w 3"/>
                <a:gd name="T5" fmla="*/ 1 h 8"/>
                <a:gd name="T6" fmla="*/ 2 w 3"/>
                <a:gd name="T7" fmla="*/ 0 h 8"/>
                <a:gd name="T8" fmla="*/ 2 w 3"/>
                <a:gd name="T9" fmla="*/ 1 h 8"/>
                <a:gd name="T10" fmla="*/ 0 w 3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2" y="5"/>
                    <a:pt x="2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3"/>
                    <a:pt x="1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5" name="Freeform 131"/>
            <p:cNvSpPr>
              <a:spLocks/>
            </p:cNvSpPr>
            <p:nvPr/>
          </p:nvSpPr>
          <p:spPr bwMode="auto">
            <a:xfrm>
              <a:off x="9583189" y="6342849"/>
              <a:ext cx="40423" cy="162784"/>
            </a:xfrm>
            <a:custGeom>
              <a:avLst/>
              <a:gdLst>
                <a:gd name="T0" fmla="*/ 0 w 2"/>
                <a:gd name="T1" fmla="*/ 8 h 8"/>
                <a:gd name="T2" fmla="*/ 0 w 2"/>
                <a:gd name="T3" fmla="*/ 8 h 8"/>
                <a:gd name="T4" fmla="*/ 2 w 2"/>
                <a:gd name="T5" fmla="*/ 1 h 8"/>
                <a:gd name="T6" fmla="*/ 2 w 2"/>
                <a:gd name="T7" fmla="*/ 0 h 8"/>
                <a:gd name="T8" fmla="*/ 1 w 2"/>
                <a:gd name="T9" fmla="*/ 1 h 8"/>
                <a:gd name="T10" fmla="*/ 0 w 2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8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6"/>
                    <a:pt x="1" y="3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6" name="Freeform 132"/>
            <p:cNvSpPr>
              <a:spLocks noEditPoints="1"/>
            </p:cNvSpPr>
            <p:nvPr/>
          </p:nvSpPr>
          <p:spPr bwMode="auto">
            <a:xfrm>
              <a:off x="9502343" y="6526391"/>
              <a:ext cx="502554" cy="427171"/>
            </a:xfrm>
            <a:custGeom>
              <a:avLst/>
              <a:gdLst>
                <a:gd name="T0" fmla="*/ 15 w 25"/>
                <a:gd name="T1" fmla="*/ 0 h 21"/>
                <a:gd name="T2" fmla="*/ 13 w 25"/>
                <a:gd name="T3" fmla="*/ 2 h 21"/>
                <a:gd name="T4" fmla="*/ 10 w 25"/>
                <a:gd name="T5" fmla="*/ 16 h 21"/>
                <a:gd name="T6" fmla="*/ 14 w 25"/>
                <a:gd name="T7" fmla="*/ 17 h 21"/>
                <a:gd name="T8" fmla="*/ 17 w 25"/>
                <a:gd name="T9" fmla="*/ 3 h 21"/>
                <a:gd name="T10" fmla="*/ 15 w 25"/>
                <a:gd name="T11" fmla="*/ 0 h 21"/>
                <a:gd name="T12" fmla="*/ 20 w 25"/>
                <a:gd name="T13" fmla="*/ 2 h 21"/>
                <a:gd name="T14" fmla="*/ 18 w 25"/>
                <a:gd name="T15" fmla="*/ 3 h 21"/>
                <a:gd name="T16" fmla="*/ 16 w 25"/>
                <a:gd name="T17" fmla="*/ 17 h 21"/>
                <a:gd name="T18" fmla="*/ 19 w 25"/>
                <a:gd name="T19" fmla="*/ 19 h 21"/>
                <a:gd name="T20" fmla="*/ 22 w 25"/>
                <a:gd name="T21" fmla="*/ 5 h 21"/>
                <a:gd name="T22" fmla="*/ 20 w 25"/>
                <a:gd name="T23" fmla="*/ 2 h 21"/>
                <a:gd name="T24" fmla="*/ 25 w 25"/>
                <a:gd name="T25" fmla="*/ 6 h 21"/>
                <a:gd name="T26" fmla="*/ 24 w 25"/>
                <a:gd name="T27" fmla="*/ 4 h 21"/>
                <a:gd name="T28" fmla="*/ 23 w 25"/>
                <a:gd name="T29" fmla="*/ 5 h 21"/>
                <a:gd name="T30" fmla="*/ 21 w 25"/>
                <a:gd name="T31" fmla="*/ 19 h 21"/>
                <a:gd name="T32" fmla="*/ 23 w 25"/>
                <a:gd name="T33" fmla="*/ 21 h 21"/>
                <a:gd name="T34" fmla="*/ 25 w 25"/>
                <a:gd name="T35" fmla="*/ 6 h 21"/>
                <a:gd name="T36" fmla="*/ 9 w 25"/>
                <a:gd name="T37" fmla="*/ 0 h 21"/>
                <a:gd name="T38" fmla="*/ 7 w 25"/>
                <a:gd name="T39" fmla="*/ 1 h 21"/>
                <a:gd name="T40" fmla="*/ 4 w 25"/>
                <a:gd name="T41" fmla="*/ 15 h 21"/>
                <a:gd name="T42" fmla="*/ 9 w 25"/>
                <a:gd name="T43" fmla="*/ 16 h 21"/>
                <a:gd name="T44" fmla="*/ 11 w 25"/>
                <a:gd name="T45" fmla="*/ 2 h 21"/>
                <a:gd name="T46" fmla="*/ 9 w 25"/>
                <a:gd name="T47" fmla="*/ 0 h 21"/>
                <a:gd name="T48" fmla="*/ 5 w 25"/>
                <a:gd name="T49" fmla="*/ 0 h 21"/>
                <a:gd name="T50" fmla="*/ 3 w 25"/>
                <a:gd name="T51" fmla="*/ 2 h 21"/>
                <a:gd name="T52" fmla="*/ 0 w 25"/>
                <a:gd name="T53" fmla="*/ 16 h 21"/>
                <a:gd name="T54" fmla="*/ 2 w 25"/>
                <a:gd name="T55" fmla="*/ 16 h 21"/>
                <a:gd name="T56" fmla="*/ 5 w 25"/>
                <a:gd name="T57" fmla="*/ 2 h 21"/>
                <a:gd name="T58" fmla="*/ 5 w 25"/>
                <a:gd name="T5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21">
                  <a:moveTo>
                    <a:pt x="15" y="0"/>
                  </a:moveTo>
                  <a:cubicBezTo>
                    <a:pt x="14" y="0"/>
                    <a:pt x="13" y="1"/>
                    <a:pt x="13" y="2"/>
                  </a:cubicBezTo>
                  <a:cubicBezTo>
                    <a:pt x="12" y="7"/>
                    <a:pt x="11" y="11"/>
                    <a:pt x="10" y="16"/>
                  </a:cubicBezTo>
                  <a:cubicBezTo>
                    <a:pt x="12" y="16"/>
                    <a:pt x="13" y="17"/>
                    <a:pt x="14" y="17"/>
                  </a:cubicBezTo>
                  <a:cubicBezTo>
                    <a:pt x="15" y="12"/>
                    <a:pt x="16" y="8"/>
                    <a:pt x="17" y="3"/>
                  </a:cubicBezTo>
                  <a:cubicBezTo>
                    <a:pt x="17" y="2"/>
                    <a:pt x="16" y="1"/>
                    <a:pt x="15" y="0"/>
                  </a:cubicBezTo>
                  <a:close/>
                  <a:moveTo>
                    <a:pt x="20" y="2"/>
                  </a:moveTo>
                  <a:cubicBezTo>
                    <a:pt x="19" y="2"/>
                    <a:pt x="18" y="2"/>
                    <a:pt x="18" y="3"/>
                  </a:cubicBezTo>
                  <a:cubicBezTo>
                    <a:pt x="17" y="8"/>
                    <a:pt x="16" y="13"/>
                    <a:pt x="16" y="17"/>
                  </a:cubicBezTo>
                  <a:cubicBezTo>
                    <a:pt x="17" y="18"/>
                    <a:pt x="18" y="18"/>
                    <a:pt x="19" y="19"/>
                  </a:cubicBezTo>
                  <a:cubicBezTo>
                    <a:pt x="20" y="14"/>
                    <a:pt x="21" y="9"/>
                    <a:pt x="22" y="5"/>
                  </a:cubicBezTo>
                  <a:cubicBezTo>
                    <a:pt x="22" y="4"/>
                    <a:pt x="21" y="2"/>
                    <a:pt x="20" y="2"/>
                  </a:cubicBezTo>
                  <a:close/>
                  <a:moveTo>
                    <a:pt x="25" y="6"/>
                  </a:moveTo>
                  <a:cubicBezTo>
                    <a:pt x="25" y="5"/>
                    <a:pt x="25" y="4"/>
                    <a:pt x="24" y="4"/>
                  </a:cubicBezTo>
                  <a:cubicBezTo>
                    <a:pt x="23" y="3"/>
                    <a:pt x="23" y="4"/>
                    <a:pt x="23" y="5"/>
                  </a:cubicBezTo>
                  <a:cubicBezTo>
                    <a:pt x="22" y="10"/>
                    <a:pt x="21" y="15"/>
                    <a:pt x="21" y="19"/>
                  </a:cubicBezTo>
                  <a:cubicBezTo>
                    <a:pt x="21" y="20"/>
                    <a:pt x="22" y="20"/>
                    <a:pt x="23" y="21"/>
                  </a:cubicBezTo>
                  <a:cubicBezTo>
                    <a:pt x="23" y="16"/>
                    <a:pt x="24" y="11"/>
                    <a:pt x="25" y="6"/>
                  </a:cubicBezTo>
                  <a:close/>
                  <a:moveTo>
                    <a:pt x="9" y="0"/>
                  </a:moveTo>
                  <a:cubicBezTo>
                    <a:pt x="8" y="0"/>
                    <a:pt x="7" y="0"/>
                    <a:pt x="7" y="1"/>
                  </a:cubicBezTo>
                  <a:cubicBezTo>
                    <a:pt x="6" y="6"/>
                    <a:pt x="5" y="11"/>
                    <a:pt x="4" y="15"/>
                  </a:cubicBezTo>
                  <a:cubicBezTo>
                    <a:pt x="5" y="15"/>
                    <a:pt x="7" y="16"/>
                    <a:pt x="9" y="16"/>
                  </a:cubicBezTo>
                  <a:cubicBezTo>
                    <a:pt x="10" y="11"/>
                    <a:pt x="10" y="7"/>
                    <a:pt x="11" y="2"/>
                  </a:cubicBezTo>
                  <a:cubicBezTo>
                    <a:pt x="11" y="1"/>
                    <a:pt x="11" y="0"/>
                    <a:pt x="9" y="0"/>
                  </a:cubicBezTo>
                  <a:close/>
                  <a:moveTo>
                    <a:pt x="5" y="0"/>
                  </a:moveTo>
                  <a:cubicBezTo>
                    <a:pt x="4" y="0"/>
                    <a:pt x="3" y="1"/>
                    <a:pt x="3" y="2"/>
                  </a:cubicBezTo>
                  <a:cubicBezTo>
                    <a:pt x="2" y="7"/>
                    <a:pt x="1" y="11"/>
                    <a:pt x="0" y="16"/>
                  </a:cubicBezTo>
                  <a:cubicBezTo>
                    <a:pt x="1" y="16"/>
                    <a:pt x="2" y="16"/>
                    <a:pt x="2" y="16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6" y="0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7" name="Freeform 133"/>
            <p:cNvSpPr>
              <a:spLocks/>
            </p:cNvSpPr>
            <p:nvPr/>
          </p:nvSpPr>
          <p:spPr bwMode="auto">
            <a:xfrm>
              <a:off x="9623612" y="6180065"/>
              <a:ext cx="39330" cy="101603"/>
            </a:xfrm>
            <a:custGeom>
              <a:avLst/>
              <a:gdLst>
                <a:gd name="T0" fmla="*/ 2 w 2"/>
                <a:gd name="T1" fmla="*/ 0 h 5"/>
                <a:gd name="T2" fmla="*/ 1 w 2"/>
                <a:gd name="T3" fmla="*/ 1 h 5"/>
                <a:gd name="T4" fmla="*/ 0 w 2"/>
                <a:gd name="T5" fmla="*/ 5 h 5"/>
                <a:gd name="T6" fmla="*/ 1 w 2"/>
                <a:gd name="T7" fmla="*/ 5 h 5"/>
                <a:gd name="T8" fmla="*/ 2 w 2"/>
                <a:gd name="T9" fmla="*/ 1 h 5"/>
                <a:gd name="T10" fmla="*/ 2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8" name="Freeform 134"/>
            <p:cNvSpPr>
              <a:spLocks/>
            </p:cNvSpPr>
            <p:nvPr/>
          </p:nvSpPr>
          <p:spPr bwMode="auto">
            <a:xfrm>
              <a:off x="9724123" y="6159308"/>
              <a:ext cx="60088" cy="122361"/>
            </a:xfrm>
            <a:custGeom>
              <a:avLst/>
              <a:gdLst>
                <a:gd name="T0" fmla="*/ 3 w 3"/>
                <a:gd name="T1" fmla="*/ 0 h 6"/>
                <a:gd name="T2" fmla="*/ 1 w 3"/>
                <a:gd name="T3" fmla="*/ 1 h 6"/>
                <a:gd name="T4" fmla="*/ 0 w 3"/>
                <a:gd name="T5" fmla="*/ 6 h 6"/>
                <a:gd name="T6" fmla="*/ 2 w 3"/>
                <a:gd name="T7" fmla="*/ 6 h 6"/>
                <a:gd name="T8" fmla="*/ 3 w 3"/>
                <a:gd name="T9" fmla="*/ 1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1" y="3"/>
                    <a:pt x="1" y="4"/>
                    <a:pt x="0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3" y="4"/>
                    <a:pt x="3" y="3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9" name="Freeform 135"/>
            <p:cNvSpPr>
              <a:spLocks/>
            </p:cNvSpPr>
            <p:nvPr/>
          </p:nvSpPr>
          <p:spPr bwMode="auto">
            <a:xfrm>
              <a:off x="9683700" y="6159308"/>
              <a:ext cx="60088" cy="122361"/>
            </a:xfrm>
            <a:custGeom>
              <a:avLst/>
              <a:gdLst>
                <a:gd name="T0" fmla="*/ 2 w 3"/>
                <a:gd name="T1" fmla="*/ 0 h 6"/>
                <a:gd name="T2" fmla="*/ 1 w 3"/>
                <a:gd name="T3" fmla="*/ 1 h 6"/>
                <a:gd name="T4" fmla="*/ 0 w 3"/>
                <a:gd name="T5" fmla="*/ 6 h 6"/>
                <a:gd name="T6" fmla="*/ 2 w 3"/>
                <a:gd name="T7" fmla="*/ 6 h 6"/>
                <a:gd name="T8" fmla="*/ 3 w 3"/>
                <a:gd name="T9" fmla="*/ 1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1" y="3"/>
                    <a:pt x="1" y="4"/>
                    <a:pt x="0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4"/>
                    <a:pt x="2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0" name="Freeform 136"/>
            <p:cNvSpPr>
              <a:spLocks/>
            </p:cNvSpPr>
            <p:nvPr/>
          </p:nvSpPr>
          <p:spPr bwMode="auto">
            <a:xfrm>
              <a:off x="9643277" y="6159308"/>
              <a:ext cx="60088" cy="122361"/>
            </a:xfrm>
            <a:custGeom>
              <a:avLst/>
              <a:gdLst>
                <a:gd name="T0" fmla="*/ 2 w 3"/>
                <a:gd name="T1" fmla="*/ 1 h 6"/>
                <a:gd name="T2" fmla="*/ 1 w 3"/>
                <a:gd name="T3" fmla="*/ 2 h 6"/>
                <a:gd name="T4" fmla="*/ 0 w 3"/>
                <a:gd name="T5" fmla="*/ 6 h 6"/>
                <a:gd name="T6" fmla="*/ 1 w 3"/>
                <a:gd name="T7" fmla="*/ 6 h 6"/>
                <a:gd name="T8" fmla="*/ 2 w 3"/>
                <a:gd name="T9" fmla="*/ 1 h 6"/>
                <a:gd name="T10" fmla="*/ 2 w 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1"/>
                  </a:moveTo>
                  <a:cubicBezTo>
                    <a:pt x="2" y="1"/>
                    <a:pt x="1" y="1"/>
                    <a:pt x="1" y="2"/>
                  </a:cubicBezTo>
                  <a:cubicBezTo>
                    <a:pt x="1" y="3"/>
                    <a:pt x="1" y="5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4"/>
                    <a:pt x="2" y="3"/>
                    <a:pt x="2" y="1"/>
                  </a:cubicBezTo>
                  <a:cubicBezTo>
                    <a:pt x="3" y="1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1" name="Freeform 137"/>
            <p:cNvSpPr>
              <a:spLocks/>
            </p:cNvSpPr>
            <p:nvPr/>
          </p:nvSpPr>
          <p:spPr bwMode="auto">
            <a:xfrm>
              <a:off x="9784211" y="6159308"/>
              <a:ext cx="60088" cy="122361"/>
            </a:xfrm>
            <a:custGeom>
              <a:avLst/>
              <a:gdLst>
                <a:gd name="T0" fmla="*/ 2 w 3"/>
                <a:gd name="T1" fmla="*/ 0 h 6"/>
                <a:gd name="T2" fmla="*/ 1 w 3"/>
                <a:gd name="T3" fmla="*/ 1 h 6"/>
                <a:gd name="T4" fmla="*/ 0 w 3"/>
                <a:gd name="T5" fmla="*/ 6 h 6"/>
                <a:gd name="T6" fmla="*/ 2 w 3"/>
                <a:gd name="T7" fmla="*/ 6 h 6"/>
                <a:gd name="T8" fmla="*/ 3 w 3"/>
                <a:gd name="T9" fmla="*/ 1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3"/>
                    <a:pt x="1" y="4"/>
                    <a:pt x="0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2" name="Freeform 138"/>
            <p:cNvSpPr>
              <a:spLocks/>
            </p:cNvSpPr>
            <p:nvPr/>
          </p:nvSpPr>
          <p:spPr bwMode="auto">
            <a:xfrm>
              <a:off x="10024563" y="6241246"/>
              <a:ext cx="40423" cy="121269"/>
            </a:xfrm>
            <a:custGeom>
              <a:avLst/>
              <a:gdLst>
                <a:gd name="T0" fmla="*/ 1 w 2"/>
                <a:gd name="T1" fmla="*/ 2 h 6"/>
                <a:gd name="T2" fmla="*/ 1 w 2"/>
                <a:gd name="T3" fmla="*/ 0 h 6"/>
                <a:gd name="T4" fmla="*/ 1 w 2"/>
                <a:gd name="T5" fmla="*/ 1 h 6"/>
                <a:gd name="T6" fmla="*/ 0 w 2"/>
                <a:gd name="T7" fmla="*/ 6 h 6"/>
                <a:gd name="T8" fmla="*/ 1 w 2"/>
                <a:gd name="T9" fmla="*/ 6 h 6"/>
                <a:gd name="T10" fmla="*/ 1 w 2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1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3" name="Freeform 139"/>
            <p:cNvSpPr>
              <a:spLocks/>
            </p:cNvSpPr>
            <p:nvPr/>
          </p:nvSpPr>
          <p:spPr bwMode="auto">
            <a:xfrm>
              <a:off x="10004897" y="6220488"/>
              <a:ext cx="19665" cy="122361"/>
            </a:xfrm>
            <a:custGeom>
              <a:avLst/>
              <a:gdLst>
                <a:gd name="T0" fmla="*/ 1 w 1"/>
                <a:gd name="T1" fmla="*/ 2 h 6"/>
                <a:gd name="T2" fmla="*/ 1 w 1"/>
                <a:gd name="T3" fmla="*/ 0 h 6"/>
                <a:gd name="T4" fmla="*/ 0 w 1"/>
                <a:gd name="T5" fmla="*/ 1 h 6"/>
                <a:gd name="T6" fmla="*/ 0 w 1"/>
                <a:gd name="T7" fmla="*/ 6 h 6"/>
                <a:gd name="T8" fmla="*/ 1 w 1"/>
                <a:gd name="T9" fmla="*/ 6 h 6"/>
                <a:gd name="T10" fmla="*/ 1 w 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6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4" name="Freeform 140"/>
            <p:cNvSpPr>
              <a:spLocks/>
            </p:cNvSpPr>
            <p:nvPr/>
          </p:nvSpPr>
          <p:spPr bwMode="auto">
            <a:xfrm>
              <a:off x="9844299" y="6159308"/>
              <a:ext cx="60088" cy="143119"/>
            </a:xfrm>
            <a:custGeom>
              <a:avLst/>
              <a:gdLst>
                <a:gd name="T0" fmla="*/ 3 w 3"/>
                <a:gd name="T1" fmla="*/ 2 h 7"/>
                <a:gd name="T2" fmla="*/ 2 w 3"/>
                <a:gd name="T3" fmla="*/ 0 h 7"/>
                <a:gd name="T4" fmla="*/ 1 w 3"/>
                <a:gd name="T5" fmla="*/ 1 h 7"/>
                <a:gd name="T6" fmla="*/ 0 w 3"/>
                <a:gd name="T7" fmla="*/ 7 h 7"/>
                <a:gd name="T8" fmla="*/ 2 w 3"/>
                <a:gd name="T9" fmla="*/ 7 h 7"/>
                <a:gd name="T10" fmla="*/ 3 w 3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7">
                  <a:moveTo>
                    <a:pt x="3" y="2"/>
                  </a:move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5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5" name="Freeform 141"/>
            <p:cNvSpPr>
              <a:spLocks/>
            </p:cNvSpPr>
            <p:nvPr/>
          </p:nvSpPr>
          <p:spPr bwMode="auto">
            <a:xfrm>
              <a:off x="9904387" y="6180065"/>
              <a:ext cx="60088" cy="142026"/>
            </a:xfrm>
            <a:custGeom>
              <a:avLst/>
              <a:gdLst>
                <a:gd name="T0" fmla="*/ 3 w 3"/>
                <a:gd name="T1" fmla="*/ 2 h 7"/>
                <a:gd name="T2" fmla="*/ 2 w 3"/>
                <a:gd name="T3" fmla="*/ 0 h 7"/>
                <a:gd name="T4" fmla="*/ 1 w 3"/>
                <a:gd name="T5" fmla="*/ 1 h 7"/>
                <a:gd name="T6" fmla="*/ 0 w 3"/>
                <a:gd name="T7" fmla="*/ 6 h 7"/>
                <a:gd name="T8" fmla="*/ 2 w 3"/>
                <a:gd name="T9" fmla="*/ 7 h 7"/>
                <a:gd name="T10" fmla="*/ 3 w 3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7">
                  <a:moveTo>
                    <a:pt x="3" y="2"/>
                  </a:move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2" y="5"/>
                    <a:pt x="2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6" name="Freeform 142"/>
            <p:cNvSpPr>
              <a:spLocks/>
            </p:cNvSpPr>
            <p:nvPr/>
          </p:nvSpPr>
          <p:spPr bwMode="auto">
            <a:xfrm>
              <a:off x="9964475" y="6199731"/>
              <a:ext cx="40423" cy="143119"/>
            </a:xfrm>
            <a:custGeom>
              <a:avLst/>
              <a:gdLst>
                <a:gd name="T0" fmla="*/ 2 w 2"/>
                <a:gd name="T1" fmla="*/ 2 h 7"/>
                <a:gd name="T2" fmla="*/ 1 w 2"/>
                <a:gd name="T3" fmla="*/ 0 h 7"/>
                <a:gd name="T4" fmla="*/ 0 w 2"/>
                <a:gd name="T5" fmla="*/ 1 h 7"/>
                <a:gd name="T6" fmla="*/ 0 w 2"/>
                <a:gd name="T7" fmla="*/ 6 h 7"/>
                <a:gd name="T8" fmla="*/ 1 w 2"/>
                <a:gd name="T9" fmla="*/ 7 h 7"/>
                <a:gd name="T10" fmla="*/ 2 w 2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7">
                  <a:moveTo>
                    <a:pt x="2" y="2"/>
                  </a:move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5"/>
                    <a:pt x="1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7" name="Freeform 143"/>
            <p:cNvSpPr>
              <a:spLocks/>
            </p:cNvSpPr>
            <p:nvPr/>
          </p:nvSpPr>
          <p:spPr bwMode="auto">
            <a:xfrm>
              <a:off x="9724123" y="6016189"/>
              <a:ext cx="39330" cy="102696"/>
            </a:xfrm>
            <a:custGeom>
              <a:avLst/>
              <a:gdLst>
                <a:gd name="T0" fmla="*/ 2 w 2"/>
                <a:gd name="T1" fmla="*/ 0 h 5"/>
                <a:gd name="T2" fmla="*/ 1 w 2"/>
                <a:gd name="T3" fmla="*/ 1 h 5"/>
                <a:gd name="T4" fmla="*/ 0 w 2"/>
                <a:gd name="T5" fmla="*/ 5 h 5"/>
                <a:gd name="T6" fmla="*/ 1 w 2"/>
                <a:gd name="T7" fmla="*/ 5 h 5"/>
                <a:gd name="T8" fmla="*/ 2 w 2"/>
                <a:gd name="T9" fmla="*/ 1 h 5"/>
                <a:gd name="T10" fmla="*/ 2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4"/>
                    <a:pt x="2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8" name="Freeform 144"/>
            <p:cNvSpPr>
              <a:spLocks/>
            </p:cNvSpPr>
            <p:nvPr/>
          </p:nvSpPr>
          <p:spPr bwMode="auto">
            <a:xfrm>
              <a:off x="9763453" y="6016189"/>
              <a:ext cx="61181" cy="102696"/>
            </a:xfrm>
            <a:custGeom>
              <a:avLst/>
              <a:gdLst>
                <a:gd name="T0" fmla="*/ 2 w 3"/>
                <a:gd name="T1" fmla="*/ 0 h 5"/>
                <a:gd name="T2" fmla="*/ 1 w 3"/>
                <a:gd name="T3" fmla="*/ 1 h 5"/>
                <a:gd name="T4" fmla="*/ 0 w 3"/>
                <a:gd name="T5" fmla="*/ 5 h 5"/>
                <a:gd name="T6" fmla="*/ 2 w 3"/>
                <a:gd name="T7" fmla="*/ 5 h 5"/>
                <a:gd name="T8" fmla="*/ 3 w 3"/>
                <a:gd name="T9" fmla="*/ 1 h 5"/>
                <a:gd name="T10" fmla="*/ 2 w 3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4"/>
                    <a:pt x="2" y="2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9" name="Freeform 145"/>
            <p:cNvSpPr>
              <a:spLocks/>
            </p:cNvSpPr>
            <p:nvPr/>
          </p:nvSpPr>
          <p:spPr bwMode="auto">
            <a:xfrm>
              <a:off x="9824633" y="6016189"/>
              <a:ext cx="60088" cy="102696"/>
            </a:xfrm>
            <a:custGeom>
              <a:avLst/>
              <a:gdLst>
                <a:gd name="T0" fmla="*/ 2 w 3"/>
                <a:gd name="T1" fmla="*/ 0 h 5"/>
                <a:gd name="T2" fmla="*/ 1 w 3"/>
                <a:gd name="T3" fmla="*/ 1 h 5"/>
                <a:gd name="T4" fmla="*/ 0 w 3"/>
                <a:gd name="T5" fmla="*/ 5 h 5"/>
                <a:gd name="T6" fmla="*/ 2 w 3"/>
                <a:gd name="T7" fmla="*/ 5 h 5"/>
                <a:gd name="T8" fmla="*/ 3 w 3"/>
                <a:gd name="T9" fmla="*/ 1 h 5"/>
                <a:gd name="T10" fmla="*/ 2 w 3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4"/>
                    <a:pt x="2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0" name="Freeform 146"/>
            <p:cNvSpPr>
              <a:spLocks/>
            </p:cNvSpPr>
            <p:nvPr/>
          </p:nvSpPr>
          <p:spPr bwMode="auto">
            <a:xfrm>
              <a:off x="9683700" y="6016189"/>
              <a:ext cx="40423" cy="122361"/>
            </a:xfrm>
            <a:custGeom>
              <a:avLst/>
              <a:gdLst>
                <a:gd name="T0" fmla="*/ 2 w 2"/>
                <a:gd name="T1" fmla="*/ 0 h 6"/>
                <a:gd name="T2" fmla="*/ 1 w 2"/>
                <a:gd name="T3" fmla="*/ 2 h 6"/>
                <a:gd name="T4" fmla="*/ 0 w 2"/>
                <a:gd name="T5" fmla="*/ 6 h 6"/>
                <a:gd name="T6" fmla="*/ 1 w 2"/>
                <a:gd name="T7" fmla="*/ 5 h 6"/>
                <a:gd name="T8" fmla="*/ 2 w 2"/>
                <a:gd name="T9" fmla="*/ 1 h 6"/>
                <a:gd name="T10" fmla="*/ 2 w 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1" y="0"/>
                    <a:pt x="1" y="1"/>
                    <a:pt x="1" y="2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3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1" name="Freeform 147"/>
            <p:cNvSpPr>
              <a:spLocks/>
            </p:cNvSpPr>
            <p:nvPr/>
          </p:nvSpPr>
          <p:spPr bwMode="auto">
            <a:xfrm>
              <a:off x="9863964" y="6016189"/>
              <a:ext cx="61181" cy="122361"/>
            </a:xfrm>
            <a:custGeom>
              <a:avLst/>
              <a:gdLst>
                <a:gd name="T0" fmla="*/ 3 w 3"/>
                <a:gd name="T1" fmla="*/ 1 h 6"/>
                <a:gd name="T2" fmla="*/ 3 w 3"/>
                <a:gd name="T3" fmla="*/ 0 h 6"/>
                <a:gd name="T4" fmla="*/ 1 w 3"/>
                <a:gd name="T5" fmla="*/ 1 h 6"/>
                <a:gd name="T6" fmla="*/ 0 w 3"/>
                <a:gd name="T7" fmla="*/ 6 h 6"/>
                <a:gd name="T8" fmla="*/ 3 w 3"/>
                <a:gd name="T9" fmla="*/ 6 h 6"/>
                <a:gd name="T10" fmla="*/ 3 w 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1"/>
                  </a:move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4"/>
                    <a:pt x="0" y="6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3" y="5"/>
                    <a:pt x="3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2" name="Freeform 148"/>
            <p:cNvSpPr>
              <a:spLocks/>
            </p:cNvSpPr>
            <p:nvPr/>
          </p:nvSpPr>
          <p:spPr bwMode="auto">
            <a:xfrm>
              <a:off x="10045320" y="6098127"/>
              <a:ext cx="40423" cy="122361"/>
            </a:xfrm>
            <a:custGeom>
              <a:avLst/>
              <a:gdLst>
                <a:gd name="T0" fmla="*/ 1 w 2"/>
                <a:gd name="T1" fmla="*/ 2 h 6"/>
                <a:gd name="T2" fmla="*/ 1 w 2"/>
                <a:gd name="T3" fmla="*/ 0 h 6"/>
                <a:gd name="T4" fmla="*/ 1 w 2"/>
                <a:gd name="T5" fmla="*/ 1 h 6"/>
                <a:gd name="T6" fmla="*/ 0 w 2"/>
                <a:gd name="T7" fmla="*/ 5 h 6"/>
                <a:gd name="T8" fmla="*/ 1 w 2"/>
                <a:gd name="T9" fmla="*/ 6 h 6"/>
                <a:gd name="T10" fmla="*/ 1 w 2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1" y="2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3" name="Freeform 149"/>
            <p:cNvSpPr>
              <a:spLocks/>
            </p:cNvSpPr>
            <p:nvPr/>
          </p:nvSpPr>
          <p:spPr bwMode="auto">
            <a:xfrm>
              <a:off x="10024563" y="6077370"/>
              <a:ext cx="20758" cy="122361"/>
            </a:xfrm>
            <a:custGeom>
              <a:avLst/>
              <a:gdLst>
                <a:gd name="T0" fmla="*/ 1 w 1"/>
                <a:gd name="T1" fmla="*/ 2 h 6"/>
                <a:gd name="T2" fmla="*/ 1 w 1"/>
                <a:gd name="T3" fmla="*/ 0 h 6"/>
                <a:gd name="T4" fmla="*/ 0 w 1"/>
                <a:gd name="T5" fmla="*/ 1 h 6"/>
                <a:gd name="T6" fmla="*/ 0 w 1"/>
                <a:gd name="T7" fmla="*/ 5 h 6"/>
                <a:gd name="T8" fmla="*/ 1 w 1"/>
                <a:gd name="T9" fmla="*/ 6 h 6"/>
                <a:gd name="T10" fmla="*/ 1 w 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6">
                  <a:moveTo>
                    <a:pt x="1" y="2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4" name="Freeform 150"/>
            <p:cNvSpPr>
              <a:spLocks/>
            </p:cNvSpPr>
            <p:nvPr/>
          </p:nvSpPr>
          <p:spPr bwMode="auto">
            <a:xfrm>
              <a:off x="9985232" y="6057704"/>
              <a:ext cx="39330" cy="122361"/>
            </a:xfrm>
            <a:custGeom>
              <a:avLst/>
              <a:gdLst>
                <a:gd name="T0" fmla="*/ 2 w 2"/>
                <a:gd name="T1" fmla="*/ 2 h 6"/>
                <a:gd name="T2" fmla="*/ 1 w 2"/>
                <a:gd name="T3" fmla="*/ 0 h 6"/>
                <a:gd name="T4" fmla="*/ 0 w 2"/>
                <a:gd name="T5" fmla="*/ 1 h 6"/>
                <a:gd name="T6" fmla="*/ 0 w 2"/>
                <a:gd name="T7" fmla="*/ 5 h 6"/>
                <a:gd name="T8" fmla="*/ 1 w 2"/>
                <a:gd name="T9" fmla="*/ 6 h 6"/>
                <a:gd name="T10" fmla="*/ 2 w 2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2" y="2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5" name="Freeform 151"/>
            <p:cNvSpPr>
              <a:spLocks/>
            </p:cNvSpPr>
            <p:nvPr/>
          </p:nvSpPr>
          <p:spPr bwMode="auto">
            <a:xfrm>
              <a:off x="9925144" y="6036947"/>
              <a:ext cx="60088" cy="122361"/>
            </a:xfrm>
            <a:custGeom>
              <a:avLst/>
              <a:gdLst>
                <a:gd name="T0" fmla="*/ 3 w 3"/>
                <a:gd name="T1" fmla="*/ 1 h 6"/>
                <a:gd name="T2" fmla="*/ 2 w 3"/>
                <a:gd name="T3" fmla="*/ 0 h 6"/>
                <a:gd name="T4" fmla="*/ 1 w 3"/>
                <a:gd name="T5" fmla="*/ 1 h 6"/>
                <a:gd name="T6" fmla="*/ 0 w 3"/>
                <a:gd name="T7" fmla="*/ 5 h 6"/>
                <a:gd name="T8" fmla="*/ 2 w 3"/>
                <a:gd name="T9" fmla="*/ 6 h 6"/>
                <a:gd name="T10" fmla="*/ 3 w 3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1" y="5"/>
                    <a:pt x="2" y="6"/>
                    <a:pt x="2" y="6"/>
                  </a:cubicBezTo>
                  <a:cubicBezTo>
                    <a:pt x="2" y="4"/>
                    <a:pt x="3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6" name="Freeform 152"/>
            <p:cNvSpPr>
              <a:spLocks/>
            </p:cNvSpPr>
            <p:nvPr/>
          </p:nvSpPr>
          <p:spPr bwMode="auto">
            <a:xfrm>
              <a:off x="9662942" y="6036947"/>
              <a:ext cx="20758" cy="101603"/>
            </a:xfrm>
            <a:custGeom>
              <a:avLst/>
              <a:gdLst>
                <a:gd name="T0" fmla="*/ 1 w 1"/>
                <a:gd name="T1" fmla="*/ 0 h 5"/>
                <a:gd name="T2" fmla="*/ 0 w 1"/>
                <a:gd name="T3" fmla="*/ 1 h 5"/>
                <a:gd name="T4" fmla="*/ 0 w 1"/>
                <a:gd name="T5" fmla="*/ 5 h 5"/>
                <a:gd name="T6" fmla="*/ 0 w 1"/>
                <a:gd name="T7" fmla="*/ 5 h 5"/>
                <a:gd name="T8" fmla="*/ 1 w 1"/>
                <a:gd name="T9" fmla="*/ 1 h 5"/>
                <a:gd name="T10" fmla="*/ 1 w 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7" name="Freeform 153"/>
            <p:cNvSpPr>
              <a:spLocks/>
            </p:cNvSpPr>
            <p:nvPr/>
          </p:nvSpPr>
          <p:spPr bwMode="auto">
            <a:xfrm>
              <a:off x="9784211" y="5874163"/>
              <a:ext cx="60088" cy="101603"/>
            </a:xfrm>
            <a:custGeom>
              <a:avLst/>
              <a:gdLst>
                <a:gd name="T0" fmla="*/ 2 w 3"/>
                <a:gd name="T1" fmla="*/ 0 h 5"/>
                <a:gd name="T2" fmla="*/ 1 w 3"/>
                <a:gd name="T3" fmla="*/ 1 h 5"/>
                <a:gd name="T4" fmla="*/ 0 w 3"/>
                <a:gd name="T5" fmla="*/ 5 h 5"/>
                <a:gd name="T6" fmla="*/ 2 w 3"/>
                <a:gd name="T7" fmla="*/ 5 h 5"/>
                <a:gd name="T8" fmla="*/ 3 w 3"/>
                <a:gd name="T9" fmla="*/ 1 h 5"/>
                <a:gd name="T10" fmla="*/ 2 w 3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8" name="Freeform 154"/>
            <p:cNvSpPr>
              <a:spLocks/>
            </p:cNvSpPr>
            <p:nvPr/>
          </p:nvSpPr>
          <p:spPr bwMode="auto">
            <a:xfrm>
              <a:off x="9683700" y="5894920"/>
              <a:ext cx="40423" cy="101603"/>
            </a:xfrm>
            <a:custGeom>
              <a:avLst/>
              <a:gdLst>
                <a:gd name="T0" fmla="*/ 1 w 2"/>
                <a:gd name="T1" fmla="*/ 1 h 5"/>
                <a:gd name="T2" fmla="*/ 1 w 2"/>
                <a:gd name="T3" fmla="*/ 2 h 5"/>
                <a:gd name="T4" fmla="*/ 0 w 2"/>
                <a:gd name="T5" fmla="*/ 5 h 5"/>
                <a:gd name="T6" fmla="*/ 1 w 2"/>
                <a:gd name="T7" fmla="*/ 5 h 5"/>
                <a:gd name="T8" fmla="*/ 2 w 2"/>
                <a:gd name="T9" fmla="*/ 1 h 5"/>
                <a:gd name="T10" fmla="*/ 1 w 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9" name="Freeform 155"/>
            <p:cNvSpPr>
              <a:spLocks/>
            </p:cNvSpPr>
            <p:nvPr/>
          </p:nvSpPr>
          <p:spPr bwMode="auto">
            <a:xfrm>
              <a:off x="9844299" y="5874163"/>
              <a:ext cx="60088" cy="101603"/>
            </a:xfrm>
            <a:custGeom>
              <a:avLst/>
              <a:gdLst>
                <a:gd name="T0" fmla="*/ 2 w 3"/>
                <a:gd name="T1" fmla="*/ 0 h 5"/>
                <a:gd name="T2" fmla="*/ 1 w 3"/>
                <a:gd name="T3" fmla="*/ 1 h 5"/>
                <a:gd name="T4" fmla="*/ 0 w 3"/>
                <a:gd name="T5" fmla="*/ 5 h 5"/>
                <a:gd name="T6" fmla="*/ 2 w 3"/>
                <a:gd name="T7" fmla="*/ 5 h 5"/>
                <a:gd name="T8" fmla="*/ 3 w 3"/>
                <a:gd name="T9" fmla="*/ 1 h 5"/>
                <a:gd name="T10" fmla="*/ 2 w 3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4"/>
                    <a:pt x="3" y="2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0" name="Freeform 156"/>
            <p:cNvSpPr>
              <a:spLocks/>
            </p:cNvSpPr>
            <p:nvPr/>
          </p:nvSpPr>
          <p:spPr bwMode="auto">
            <a:xfrm>
              <a:off x="9724123" y="5894920"/>
              <a:ext cx="19665" cy="101603"/>
            </a:xfrm>
            <a:custGeom>
              <a:avLst/>
              <a:gdLst>
                <a:gd name="T0" fmla="*/ 1 w 1"/>
                <a:gd name="T1" fmla="*/ 0 h 5"/>
                <a:gd name="T2" fmla="*/ 0 w 1"/>
                <a:gd name="T3" fmla="*/ 1 h 5"/>
                <a:gd name="T4" fmla="*/ 0 w 1"/>
                <a:gd name="T5" fmla="*/ 5 h 5"/>
                <a:gd name="T6" fmla="*/ 1 w 1"/>
                <a:gd name="T7" fmla="*/ 4 h 5"/>
                <a:gd name="T8" fmla="*/ 1 w 1"/>
                <a:gd name="T9" fmla="*/ 1 h 5"/>
                <a:gd name="T10" fmla="*/ 1 w 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1" name="Freeform 157"/>
            <p:cNvSpPr>
              <a:spLocks/>
            </p:cNvSpPr>
            <p:nvPr/>
          </p:nvSpPr>
          <p:spPr bwMode="auto">
            <a:xfrm>
              <a:off x="9743788" y="5874163"/>
              <a:ext cx="60088" cy="101603"/>
            </a:xfrm>
            <a:custGeom>
              <a:avLst/>
              <a:gdLst>
                <a:gd name="T0" fmla="*/ 2 w 3"/>
                <a:gd name="T1" fmla="*/ 0 h 5"/>
                <a:gd name="T2" fmla="*/ 1 w 3"/>
                <a:gd name="T3" fmla="*/ 2 h 5"/>
                <a:gd name="T4" fmla="*/ 0 w 3"/>
                <a:gd name="T5" fmla="*/ 5 h 5"/>
                <a:gd name="T6" fmla="*/ 2 w 3"/>
                <a:gd name="T7" fmla="*/ 5 h 5"/>
                <a:gd name="T8" fmla="*/ 2 w 3"/>
                <a:gd name="T9" fmla="*/ 1 h 5"/>
                <a:gd name="T10" fmla="*/ 2 w 3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1" y="1"/>
                    <a:pt x="1" y="2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4"/>
                    <a:pt x="2" y="2"/>
                    <a:pt x="2" y="1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2" name="Freeform 158"/>
            <p:cNvSpPr>
              <a:spLocks/>
            </p:cNvSpPr>
            <p:nvPr/>
          </p:nvSpPr>
          <p:spPr bwMode="auto">
            <a:xfrm>
              <a:off x="9904387" y="5874163"/>
              <a:ext cx="60088" cy="122361"/>
            </a:xfrm>
            <a:custGeom>
              <a:avLst/>
              <a:gdLst>
                <a:gd name="T0" fmla="*/ 2 w 3"/>
                <a:gd name="T1" fmla="*/ 2 h 6"/>
                <a:gd name="T2" fmla="*/ 2 w 3"/>
                <a:gd name="T3" fmla="*/ 0 h 6"/>
                <a:gd name="T4" fmla="*/ 1 w 3"/>
                <a:gd name="T5" fmla="*/ 1 h 6"/>
                <a:gd name="T6" fmla="*/ 0 w 3"/>
                <a:gd name="T7" fmla="*/ 5 h 6"/>
                <a:gd name="T8" fmla="*/ 2 w 3"/>
                <a:gd name="T9" fmla="*/ 6 h 6"/>
                <a:gd name="T10" fmla="*/ 2 w 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2"/>
                  </a:move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3" name="Freeform 159"/>
            <p:cNvSpPr>
              <a:spLocks/>
            </p:cNvSpPr>
            <p:nvPr/>
          </p:nvSpPr>
          <p:spPr bwMode="auto">
            <a:xfrm>
              <a:off x="10064985" y="5975766"/>
              <a:ext cx="20758" cy="101603"/>
            </a:xfrm>
            <a:custGeom>
              <a:avLst/>
              <a:gdLst>
                <a:gd name="T0" fmla="*/ 1 w 1"/>
                <a:gd name="T1" fmla="*/ 1 h 5"/>
                <a:gd name="T2" fmla="*/ 1 w 1"/>
                <a:gd name="T3" fmla="*/ 0 h 5"/>
                <a:gd name="T4" fmla="*/ 1 w 1"/>
                <a:gd name="T5" fmla="*/ 0 h 5"/>
                <a:gd name="T6" fmla="*/ 0 w 1"/>
                <a:gd name="T7" fmla="*/ 4 h 5"/>
                <a:gd name="T8" fmla="*/ 1 w 1"/>
                <a:gd name="T9" fmla="*/ 5 h 5"/>
                <a:gd name="T10" fmla="*/ 1 w 1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5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4" name="Freeform 160"/>
            <p:cNvSpPr>
              <a:spLocks/>
            </p:cNvSpPr>
            <p:nvPr/>
          </p:nvSpPr>
          <p:spPr bwMode="auto">
            <a:xfrm>
              <a:off x="10045320" y="5935343"/>
              <a:ext cx="19665" cy="122361"/>
            </a:xfrm>
            <a:custGeom>
              <a:avLst/>
              <a:gdLst>
                <a:gd name="T0" fmla="*/ 1 w 1"/>
                <a:gd name="T1" fmla="*/ 2 h 6"/>
                <a:gd name="T2" fmla="*/ 1 w 1"/>
                <a:gd name="T3" fmla="*/ 1 h 6"/>
                <a:gd name="T4" fmla="*/ 0 w 1"/>
                <a:gd name="T5" fmla="*/ 1 h 6"/>
                <a:gd name="T6" fmla="*/ 0 w 1"/>
                <a:gd name="T7" fmla="*/ 5 h 6"/>
                <a:gd name="T8" fmla="*/ 1 w 1"/>
                <a:gd name="T9" fmla="*/ 6 h 6"/>
                <a:gd name="T10" fmla="*/ 1 w 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6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5" name="Freeform 161"/>
            <p:cNvSpPr>
              <a:spLocks/>
            </p:cNvSpPr>
            <p:nvPr/>
          </p:nvSpPr>
          <p:spPr bwMode="auto">
            <a:xfrm>
              <a:off x="10004897" y="5914586"/>
              <a:ext cx="40423" cy="122361"/>
            </a:xfrm>
            <a:custGeom>
              <a:avLst/>
              <a:gdLst>
                <a:gd name="T0" fmla="*/ 2 w 2"/>
                <a:gd name="T1" fmla="*/ 2 h 6"/>
                <a:gd name="T2" fmla="*/ 1 w 2"/>
                <a:gd name="T3" fmla="*/ 1 h 6"/>
                <a:gd name="T4" fmla="*/ 1 w 2"/>
                <a:gd name="T5" fmla="*/ 1 h 6"/>
                <a:gd name="T6" fmla="*/ 0 w 2"/>
                <a:gd name="T7" fmla="*/ 5 h 6"/>
                <a:gd name="T8" fmla="*/ 1 w 2"/>
                <a:gd name="T9" fmla="*/ 6 h 6"/>
                <a:gd name="T10" fmla="*/ 2 w 2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2" y="2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6" name="Freeform 162"/>
            <p:cNvSpPr>
              <a:spLocks/>
            </p:cNvSpPr>
            <p:nvPr/>
          </p:nvSpPr>
          <p:spPr bwMode="auto">
            <a:xfrm>
              <a:off x="9964475" y="5894920"/>
              <a:ext cx="40423" cy="121269"/>
            </a:xfrm>
            <a:custGeom>
              <a:avLst/>
              <a:gdLst>
                <a:gd name="T0" fmla="*/ 2 w 2"/>
                <a:gd name="T1" fmla="*/ 2 h 6"/>
                <a:gd name="T2" fmla="*/ 1 w 2"/>
                <a:gd name="T3" fmla="*/ 0 h 6"/>
                <a:gd name="T4" fmla="*/ 0 w 2"/>
                <a:gd name="T5" fmla="*/ 1 h 6"/>
                <a:gd name="T6" fmla="*/ 0 w 2"/>
                <a:gd name="T7" fmla="*/ 5 h 6"/>
                <a:gd name="T8" fmla="*/ 1 w 2"/>
                <a:gd name="T9" fmla="*/ 6 h 6"/>
                <a:gd name="T10" fmla="*/ 2 w 2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2" y="2"/>
                  </a:move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1" y="4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7" name="Freeform 163"/>
            <p:cNvSpPr>
              <a:spLocks/>
            </p:cNvSpPr>
            <p:nvPr/>
          </p:nvSpPr>
          <p:spPr bwMode="auto">
            <a:xfrm>
              <a:off x="9784211" y="5772559"/>
              <a:ext cx="40423" cy="80846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1 h 4"/>
                <a:gd name="T4" fmla="*/ 0 w 2"/>
                <a:gd name="T5" fmla="*/ 4 h 4"/>
                <a:gd name="T6" fmla="*/ 1 w 2"/>
                <a:gd name="T7" fmla="*/ 3 h 4"/>
                <a:gd name="T8" fmla="*/ 2 w 2"/>
                <a:gd name="T9" fmla="*/ 1 h 4"/>
                <a:gd name="T10" fmla="*/ 1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8" name="Freeform 164"/>
            <p:cNvSpPr>
              <a:spLocks/>
            </p:cNvSpPr>
            <p:nvPr/>
          </p:nvSpPr>
          <p:spPr bwMode="auto">
            <a:xfrm>
              <a:off x="9863964" y="5751802"/>
              <a:ext cx="61181" cy="81938"/>
            </a:xfrm>
            <a:custGeom>
              <a:avLst/>
              <a:gdLst>
                <a:gd name="T0" fmla="*/ 2 w 3"/>
                <a:gd name="T1" fmla="*/ 0 h 4"/>
                <a:gd name="T2" fmla="*/ 1 w 3"/>
                <a:gd name="T3" fmla="*/ 1 h 4"/>
                <a:gd name="T4" fmla="*/ 0 w 3"/>
                <a:gd name="T5" fmla="*/ 4 h 4"/>
                <a:gd name="T6" fmla="*/ 2 w 3"/>
                <a:gd name="T7" fmla="*/ 4 h 4"/>
                <a:gd name="T8" fmla="*/ 3 w 3"/>
                <a:gd name="T9" fmla="*/ 1 h 4"/>
                <a:gd name="T10" fmla="*/ 2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3"/>
                    <a:pt x="3" y="2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9" name="Freeform 165"/>
            <p:cNvSpPr>
              <a:spLocks/>
            </p:cNvSpPr>
            <p:nvPr/>
          </p:nvSpPr>
          <p:spPr bwMode="auto">
            <a:xfrm>
              <a:off x="9824633" y="5751802"/>
              <a:ext cx="39330" cy="81938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2 h 4"/>
                <a:gd name="T4" fmla="*/ 0 w 2"/>
                <a:gd name="T5" fmla="*/ 4 h 4"/>
                <a:gd name="T6" fmla="*/ 2 w 2"/>
                <a:gd name="T7" fmla="*/ 4 h 4"/>
                <a:gd name="T8" fmla="*/ 2 w 2"/>
                <a:gd name="T9" fmla="*/ 1 h 4"/>
                <a:gd name="T10" fmla="*/ 1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0" name="Freeform 166"/>
            <p:cNvSpPr>
              <a:spLocks/>
            </p:cNvSpPr>
            <p:nvPr/>
          </p:nvSpPr>
          <p:spPr bwMode="auto">
            <a:xfrm>
              <a:off x="9743788" y="5772559"/>
              <a:ext cx="40423" cy="80846"/>
            </a:xfrm>
            <a:custGeom>
              <a:avLst/>
              <a:gdLst>
                <a:gd name="T0" fmla="*/ 1 w 2"/>
                <a:gd name="T1" fmla="*/ 1 h 4"/>
                <a:gd name="T2" fmla="*/ 0 w 2"/>
                <a:gd name="T3" fmla="*/ 2 h 4"/>
                <a:gd name="T4" fmla="*/ 0 w 2"/>
                <a:gd name="T5" fmla="*/ 4 h 4"/>
                <a:gd name="T6" fmla="*/ 1 w 2"/>
                <a:gd name="T7" fmla="*/ 4 h 4"/>
                <a:gd name="T8" fmla="*/ 1 w 2"/>
                <a:gd name="T9" fmla="*/ 1 h 4"/>
                <a:gd name="T10" fmla="*/ 1 w 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1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1" name="Freeform 167"/>
            <p:cNvSpPr>
              <a:spLocks/>
            </p:cNvSpPr>
            <p:nvPr/>
          </p:nvSpPr>
          <p:spPr bwMode="auto">
            <a:xfrm>
              <a:off x="9925144" y="5772559"/>
              <a:ext cx="39330" cy="80846"/>
            </a:xfrm>
            <a:custGeom>
              <a:avLst/>
              <a:gdLst>
                <a:gd name="T0" fmla="*/ 2 w 2"/>
                <a:gd name="T1" fmla="*/ 1 h 4"/>
                <a:gd name="T2" fmla="*/ 2 w 2"/>
                <a:gd name="T3" fmla="*/ 0 h 4"/>
                <a:gd name="T4" fmla="*/ 0 w 2"/>
                <a:gd name="T5" fmla="*/ 1 h 4"/>
                <a:gd name="T6" fmla="*/ 0 w 2"/>
                <a:gd name="T7" fmla="*/ 4 h 4"/>
                <a:gd name="T8" fmla="*/ 2 w 2"/>
                <a:gd name="T9" fmla="*/ 4 h 4"/>
                <a:gd name="T10" fmla="*/ 2 w 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2" name="Freeform 168"/>
            <p:cNvSpPr>
              <a:spLocks/>
            </p:cNvSpPr>
            <p:nvPr/>
          </p:nvSpPr>
          <p:spPr bwMode="auto">
            <a:xfrm>
              <a:off x="10064985" y="5833740"/>
              <a:ext cx="20758" cy="80846"/>
            </a:xfrm>
            <a:custGeom>
              <a:avLst/>
              <a:gdLst>
                <a:gd name="T0" fmla="*/ 1 w 1"/>
                <a:gd name="T1" fmla="*/ 2 h 4"/>
                <a:gd name="T2" fmla="*/ 1 w 1"/>
                <a:gd name="T3" fmla="*/ 0 h 4"/>
                <a:gd name="T4" fmla="*/ 0 w 1"/>
                <a:gd name="T5" fmla="*/ 1 h 4"/>
                <a:gd name="T6" fmla="*/ 0 w 1"/>
                <a:gd name="T7" fmla="*/ 3 h 4"/>
                <a:gd name="T8" fmla="*/ 1 w 1"/>
                <a:gd name="T9" fmla="*/ 4 h 4"/>
                <a:gd name="T10" fmla="*/ 1 w 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">
                  <a:moveTo>
                    <a:pt x="1" y="2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3" name="Freeform 169"/>
            <p:cNvSpPr>
              <a:spLocks/>
            </p:cNvSpPr>
            <p:nvPr/>
          </p:nvSpPr>
          <p:spPr bwMode="auto">
            <a:xfrm>
              <a:off x="10085743" y="5853405"/>
              <a:ext cx="19665" cy="81938"/>
            </a:xfrm>
            <a:custGeom>
              <a:avLst/>
              <a:gdLst>
                <a:gd name="T0" fmla="*/ 1 w 1"/>
                <a:gd name="T1" fmla="*/ 2 h 4"/>
                <a:gd name="T2" fmla="*/ 1 w 1"/>
                <a:gd name="T3" fmla="*/ 0 h 4"/>
                <a:gd name="T4" fmla="*/ 0 w 1"/>
                <a:gd name="T5" fmla="*/ 1 h 4"/>
                <a:gd name="T6" fmla="*/ 0 w 1"/>
                <a:gd name="T7" fmla="*/ 3 h 4"/>
                <a:gd name="T8" fmla="*/ 1 w 1"/>
                <a:gd name="T9" fmla="*/ 4 h 4"/>
                <a:gd name="T10" fmla="*/ 1 w 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4" name="Freeform 170"/>
            <p:cNvSpPr>
              <a:spLocks/>
            </p:cNvSpPr>
            <p:nvPr/>
          </p:nvSpPr>
          <p:spPr bwMode="auto">
            <a:xfrm>
              <a:off x="10024563" y="5812982"/>
              <a:ext cx="40423" cy="81938"/>
            </a:xfrm>
            <a:custGeom>
              <a:avLst/>
              <a:gdLst>
                <a:gd name="T0" fmla="*/ 1 w 2"/>
                <a:gd name="T1" fmla="*/ 1 h 4"/>
                <a:gd name="T2" fmla="*/ 1 w 2"/>
                <a:gd name="T3" fmla="*/ 0 h 4"/>
                <a:gd name="T4" fmla="*/ 0 w 2"/>
                <a:gd name="T5" fmla="*/ 1 h 4"/>
                <a:gd name="T6" fmla="*/ 0 w 2"/>
                <a:gd name="T7" fmla="*/ 3 h 4"/>
                <a:gd name="T8" fmla="*/ 1 w 2"/>
                <a:gd name="T9" fmla="*/ 4 h 4"/>
                <a:gd name="T10" fmla="*/ 1 w 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3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5" name="Freeform 171"/>
            <p:cNvSpPr>
              <a:spLocks/>
            </p:cNvSpPr>
            <p:nvPr/>
          </p:nvSpPr>
          <p:spPr bwMode="auto">
            <a:xfrm>
              <a:off x="9985232" y="5792225"/>
              <a:ext cx="39330" cy="81938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0 h 4"/>
                <a:gd name="T4" fmla="*/ 0 w 2"/>
                <a:gd name="T5" fmla="*/ 0 h 4"/>
                <a:gd name="T6" fmla="*/ 0 w 2"/>
                <a:gd name="T7" fmla="*/ 3 h 4"/>
                <a:gd name="T8" fmla="*/ 1 w 2"/>
                <a:gd name="T9" fmla="*/ 4 h 4"/>
                <a:gd name="T10" fmla="*/ 2 w 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6" name="Freeform 172"/>
            <p:cNvSpPr>
              <a:spLocks/>
            </p:cNvSpPr>
            <p:nvPr/>
          </p:nvSpPr>
          <p:spPr bwMode="auto">
            <a:xfrm>
              <a:off x="9724123" y="5792225"/>
              <a:ext cx="19665" cy="81938"/>
            </a:xfrm>
            <a:custGeom>
              <a:avLst/>
              <a:gdLst>
                <a:gd name="T0" fmla="*/ 1 w 1"/>
                <a:gd name="T1" fmla="*/ 0 h 4"/>
                <a:gd name="T2" fmla="*/ 0 w 1"/>
                <a:gd name="T3" fmla="*/ 1 h 4"/>
                <a:gd name="T4" fmla="*/ 0 w 1"/>
                <a:gd name="T5" fmla="*/ 4 h 4"/>
                <a:gd name="T6" fmla="*/ 0 w 1"/>
                <a:gd name="T7" fmla="*/ 3 h 4"/>
                <a:gd name="T8" fmla="*/ 1 w 1"/>
                <a:gd name="T9" fmla="*/ 1 h 4"/>
                <a:gd name="T10" fmla="*/ 1 w 1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7" name="Freeform 173"/>
            <p:cNvSpPr>
              <a:spLocks/>
            </p:cNvSpPr>
            <p:nvPr/>
          </p:nvSpPr>
          <p:spPr bwMode="auto">
            <a:xfrm>
              <a:off x="9944809" y="5650198"/>
              <a:ext cx="40423" cy="101603"/>
            </a:xfrm>
            <a:custGeom>
              <a:avLst/>
              <a:gdLst>
                <a:gd name="T0" fmla="*/ 2 w 2"/>
                <a:gd name="T1" fmla="*/ 1 h 5"/>
                <a:gd name="T2" fmla="*/ 2 w 2"/>
                <a:gd name="T3" fmla="*/ 0 h 5"/>
                <a:gd name="T4" fmla="*/ 1 w 2"/>
                <a:gd name="T5" fmla="*/ 1 h 5"/>
                <a:gd name="T6" fmla="*/ 0 w 2"/>
                <a:gd name="T7" fmla="*/ 4 h 5"/>
                <a:gd name="T8" fmla="*/ 2 w 2"/>
                <a:gd name="T9" fmla="*/ 5 h 5"/>
                <a:gd name="T10" fmla="*/ 2 w 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2" y="5"/>
                  </a:cubicBezTo>
                  <a:cubicBezTo>
                    <a:pt x="2" y="4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8" name="Freeform 174"/>
            <p:cNvSpPr>
              <a:spLocks/>
            </p:cNvSpPr>
            <p:nvPr/>
          </p:nvSpPr>
          <p:spPr bwMode="auto">
            <a:xfrm>
              <a:off x="9844299" y="5650198"/>
              <a:ext cx="40423" cy="80846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1 h 4"/>
                <a:gd name="T4" fmla="*/ 0 w 2"/>
                <a:gd name="T5" fmla="*/ 4 h 4"/>
                <a:gd name="T6" fmla="*/ 2 w 2"/>
                <a:gd name="T7" fmla="*/ 4 h 4"/>
                <a:gd name="T8" fmla="*/ 2 w 2"/>
                <a:gd name="T9" fmla="*/ 1 h 4"/>
                <a:gd name="T10" fmla="*/ 1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9" name="Freeform 175"/>
            <p:cNvSpPr>
              <a:spLocks/>
            </p:cNvSpPr>
            <p:nvPr/>
          </p:nvSpPr>
          <p:spPr bwMode="auto">
            <a:xfrm>
              <a:off x="9763453" y="5669864"/>
              <a:ext cx="40423" cy="81938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1 h 4"/>
                <a:gd name="T4" fmla="*/ 0 w 2"/>
                <a:gd name="T5" fmla="*/ 4 h 4"/>
                <a:gd name="T6" fmla="*/ 1 w 2"/>
                <a:gd name="T7" fmla="*/ 4 h 4"/>
                <a:gd name="T8" fmla="*/ 2 w 2"/>
                <a:gd name="T9" fmla="*/ 1 h 4"/>
                <a:gd name="T10" fmla="*/ 1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0" name="Freeform 176"/>
            <p:cNvSpPr>
              <a:spLocks/>
            </p:cNvSpPr>
            <p:nvPr/>
          </p:nvSpPr>
          <p:spPr bwMode="auto">
            <a:xfrm>
              <a:off x="9803876" y="5650198"/>
              <a:ext cx="40423" cy="80846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2 h 4"/>
                <a:gd name="T4" fmla="*/ 0 w 2"/>
                <a:gd name="T5" fmla="*/ 4 h 4"/>
                <a:gd name="T6" fmla="*/ 1 w 2"/>
                <a:gd name="T7" fmla="*/ 4 h 4"/>
                <a:gd name="T8" fmla="*/ 2 w 2"/>
                <a:gd name="T9" fmla="*/ 1 h 4"/>
                <a:gd name="T10" fmla="*/ 1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1" name="Freeform 177"/>
            <p:cNvSpPr>
              <a:spLocks/>
            </p:cNvSpPr>
            <p:nvPr/>
          </p:nvSpPr>
          <p:spPr bwMode="auto">
            <a:xfrm>
              <a:off x="9884721" y="5650198"/>
              <a:ext cx="60088" cy="80846"/>
            </a:xfrm>
            <a:custGeom>
              <a:avLst/>
              <a:gdLst>
                <a:gd name="T0" fmla="*/ 2 w 3"/>
                <a:gd name="T1" fmla="*/ 0 h 4"/>
                <a:gd name="T2" fmla="*/ 1 w 3"/>
                <a:gd name="T3" fmla="*/ 1 h 4"/>
                <a:gd name="T4" fmla="*/ 0 w 3"/>
                <a:gd name="T5" fmla="*/ 4 h 4"/>
                <a:gd name="T6" fmla="*/ 2 w 3"/>
                <a:gd name="T7" fmla="*/ 4 h 4"/>
                <a:gd name="T8" fmla="*/ 3 w 3"/>
                <a:gd name="T9" fmla="*/ 1 h 4"/>
                <a:gd name="T10" fmla="*/ 2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3"/>
                    <a:pt x="0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3"/>
                    <a:pt x="3" y="2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2" name="Freeform 178"/>
            <p:cNvSpPr>
              <a:spLocks/>
            </p:cNvSpPr>
            <p:nvPr/>
          </p:nvSpPr>
          <p:spPr bwMode="auto">
            <a:xfrm>
              <a:off x="9884721" y="5548595"/>
              <a:ext cx="60088" cy="60088"/>
            </a:xfrm>
            <a:custGeom>
              <a:avLst/>
              <a:gdLst>
                <a:gd name="T0" fmla="*/ 2 w 3"/>
                <a:gd name="T1" fmla="*/ 3 h 3"/>
                <a:gd name="T2" fmla="*/ 3 w 3"/>
                <a:gd name="T3" fmla="*/ 1 h 3"/>
                <a:gd name="T4" fmla="*/ 2 w 3"/>
                <a:gd name="T5" fmla="*/ 0 h 3"/>
                <a:gd name="T6" fmla="*/ 0 w 3"/>
                <a:gd name="T7" fmla="*/ 1 h 3"/>
                <a:gd name="T8" fmla="*/ 0 w 3"/>
                <a:gd name="T9" fmla="*/ 3 h 3"/>
                <a:gd name="T10" fmla="*/ 2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2" y="2"/>
                    <a:pt x="2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3" name="Freeform 179"/>
            <p:cNvSpPr>
              <a:spLocks/>
            </p:cNvSpPr>
            <p:nvPr/>
          </p:nvSpPr>
          <p:spPr bwMode="auto">
            <a:xfrm>
              <a:off x="10004897" y="5568260"/>
              <a:ext cx="60088" cy="81938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2 h 4"/>
                <a:gd name="T4" fmla="*/ 2 w 3"/>
                <a:gd name="T5" fmla="*/ 1 h 4"/>
                <a:gd name="T6" fmla="*/ 1 w 3"/>
                <a:gd name="T7" fmla="*/ 1 h 4"/>
                <a:gd name="T8" fmla="*/ 0 w 3"/>
                <a:gd name="T9" fmla="*/ 3 h 4"/>
                <a:gd name="T10" fmla="*/ 3 w 3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3" y="3"/>
                    <a:pt x="3" y="3"/>
                    <a:pt x="3" y="2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1" y="3"/>
                    <a:pt x="2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4" name="Freeform 180"/>
            <p:cNvSpPr>
              <a:spLocks/>
            </p:cNvSpPr>
            <p:nvPr/>
          </p:nvSpPr>
          <p:spPr bwMode="auto">
            <a:xfrm>
              <a:off x="9985232" y="5669864"/>
              <a:ext cx="60088" cy="102696"/>
            </a:xfrm>
            <a:custGeom>
              <a:avLst/>
              <a:gdLst>
                <a:gd name="T0" fmla="*/ 3 w 3"/>
                <a:gd name="T1" fmla="*/ 1 h 5"/>
                <a:gd name="T2" fmla="*/ 2 w 3"/>
                <a:gd name="T3" fmla="*/ 0 h 5"/>
                <a:gd name="T4" fmla="*/ 1 w 3"/>
                <a:gd name="T5" fmla="*/ 1 h 5"/>
                <a:gd name="T6" fmla="*/ 0 w 3"/>
                <a:gd name="T7" fmla="*/ 4 h 5"/>
                <a:gd name="T8" fmla="*/ 2 w 3"/>
                <a:gd name="T9" fmla="*/ 5 h 5"/>
                <a:gd name="T10" fmla="*/ 3 w 3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3" y="1"/>
                  </a:moveTo>
                  <a:cubicBezTo>
                    <a:pt x="3" y="1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3"/>
                    <a:pt x="0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2" y="4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5" name="Freeform 181"/>
            <p:cNvSpPr>
              <a:spLocks/>
            </p:cNvSpPr>
            <p:nvPr/>
          </p:nvSpPr>
          <p:spPr bwMode="auto">
            <a:xfrm>
              <a:off x="10064985" y="5731044"/>
              <a:ext cx="40423" cy="81938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0 h 4"/>
                <a:gd name="T4" fmla="*/ 1 w 2"/>
                <a:gd name="T5" fmla="*/ 0 h 4"/>
                <a:gd name="T6" fmla="*/ 0 w 2"/>
                <a:gd name="T7" fmla="*/ 3 h 4"/>
                <a:gd name="T8" fmla="*/ 1 w 2"/>
                <a:gd name="T9" fmla="*/ 4 h 4"/>
                <a:gd name="T10" fmla="*/ 2 w 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6" name="Freeform 182"/>
            <p:cNvSpPr>
              <a:spLocks/>
            </p:cNvSpPr>
            <p:nvPr/>
          </p:nvSpPr>
          <p:spPr bwMode="auto">
            <a:xfrm>
              <a:off x="10105408" y="5751802"/>
              <a:ext cx="19665" cy="81938"/>
            </a:xfrm>
            <a:custGeom>
              <a:avLst/>
              <a:gdLst>
                <a:gd name="T0" fmla="*/ 0 w 1"/>
                <a:gd name="T1" fmla="*/ 4 h 4"/>
                <a:gd name="T2" fmla="*/ 1 w 1"/>
                <a:gd name="T3" fmla="*/ 2 h 4"/>
                <a:gd name="T4" fmla="*/ 1 w 1"/>
                <a:gd name="T5" fmla="*/ 0 h 4"/>
                <a:gd name="T6" fmla="*/ 0 w 1"/>
                <a:gd name="T7" fmla="*/ 1 h 4"/>
                <a:gd name="T8" fmla="*/ 0 w 1"/>
                <a:gd name="T9" fmla="*/ 3 h 4"/>
                <a:gd name="T10" fmla="*/ 0 w 1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3"/>
                    <a:pt x="1" y="2"/>
                    <a:pt x="1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7" name="Freeform 183"/>
            <p:cNvSpPr>
              <a:spLocks/>
            </p:cNvSpPr>
            <p:nvPr/>
          </p:nvSpPr>
          <p:spPr bwMode="auto">
            <a:xfrm>
              <a:off x="10045320" y="5690621"/>
              <a:ext cx="19665" cy="101603"/>
            </a:xfrm>
            <a:custGeom>
              <a:avLst/>
              <a:gdLst>
                <a:gd name="T0" fmla="*/ 1 w 1"/>
                <a:gd name="T1" fmla="*/ 2 h 5"/>
                <a:gd name="T2" fmla="*/ 1 w 1"/>
                <a:gd name="T3" fmla="*/ 0 h 5"/>
                <a:gd name="T4" fmla="*/ 0 w 1"/>
                <a:gd name="T5" fmla="*/ 1 h 5"/>
                <a:gd name="T6" fmla="*/ 0 w 1"/>
                <a:gd name="T7" fmla="*/ 4 h 5"/>
                <a:gd name="T8" fmla="*/ 1 w 1"/>
                <a:gd name="T9" fmla="*/ 5 h 5"/>
                <a:gd name="T10" fmla="*/ 1 w 1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5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8" name="Freeform 184"/>
            <p:cNvSpPr>
              <a:spLocks/>
            </p:cNvSpPr>
            <p:nvPr/>
          </p:nvSpPr>
          <p:spPr bwMode="auto">
            <a:xfrm>
              <a:off x="9743788" y="5690621"/>
              <a:ext cx="19665" cy="81938"/>
            </a:xfrm>
            <a:custGeom>
              <a:avLst/>
              <a:gdLst>
                <a:gd name="T0" fmla="*/ 1 w 1"/>
                <a:gd name="T1" fmla="*/ 0 h 4"/>
                <a:gd name="T2" fmla="*/ 0 w 1"/>
                <a:gd name="T3" fmla="*/ 1 h 4"/>
                <a:gd name="T4" fmla="*/ 0 w 1"/>
                <a:gd name="T5" fmla="*/ 4 h 4"/>
                <a:gd name="T6" fmla="*/ 0 w 1"/>
                <a:gd name="T7" fmla="*/ 3 h 4"/>
                <a:gd name="T8" fmla="*/ 1 w 1"/>
                <a:gd name="T9" fmla="*/ 1 h 4"/>
                <a:gd name="T10" fmla="*/ 1 w 1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9" name="Freeform 185"/>
            <p:cNvSpPr>
              <a:spLocks/>
            </p:cNvSpPr>
            <p:nvPr/>
          </p:nvSpPr>
          <p:spPr bwMode="auto">
            <a:xfrm>
              <a:off x="9523101" y="6465210"/>
              <a:ext cx="522219" cy="162784"/>
            </a:xfrm>
            <a:custGeom>
              <a:avLst/>
              <a:gdLst>
                <a:gd name="T0" fmla="*/ 14 w 26"/>
                <a:gd name="T1" fmla="*/ 2 h 8"/>
                <a:gd name="T2" fmla="*/ 25 w 26"/>
                <a:gd name="T3" fmla="*/ 8 h 8"/>
                <a:gd name="T4" fmla="*/ 26 w 26"/>
                <a:gd name="T5" fmla="*/ 7 h 8"/>
                <a:gd name="T6" fmla="*/ 14 w 26"/>
                <a:gd name="T7" fmla="*/ 1 h 8"/>
                <a:gd name="T8" fmla="*/ 0 w 26"/>
                <a:gd name="T9" fmla="*/ 3 h 8"/>
                <a:gd name="T10" fmla="*/ 1 w 26"/>
                <a:gd name="T11" fmla="*/ 4 h 8"/>
                <a:gd name="T12" fmla="*/ 14 w 26"/>
                <a:gd name="T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14" y="2"/>
                  </a:moveTo>
                  <a:cubicBezTo>
                    <a:pt x="20" y="4"/>
                    <a:pt x="25" y="6"/>
                    <a:pt x="25" y="8"/>
                  </a:cubicBezTo>
                  <a:cubicBezTo>
                    <a:pt x="26" y="8"/>
                    <a:pt x="26" y="7"/>
                    <a:pt x="26" y="7"/>
                  </a:cubicBezTo>
                  <a:cubicBezTo>
                    <a:pt x="26" y="5"/>
                    <a:pt x="21" y="2"/>
                    <a:pt x="14" y="1"/>
                  </a:cubicBezTo>
                  <a:cubicBezTo>
                    <a:pt x="7" y="0"/>
                    <a:pt x="1" y="1"/>
                    <a:pt x="0" y="3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2" y="2"/>
                    <a:pt x="7" y="1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0" name="Freeform 186"/>
            <p:cNvSpPr>
              <a:spLocks noEditPoints="1"/>
            </p:cNvSpPr>
            <p:nvPr/>
          </p:nvSpPr>
          <p:spPr bwMode="auto">
            <a:xfrm>
              <a:off x="9523101" y="6465210"/>
              <a:ext cx="522219" cy="162784"/>
            </a:xfrm>
            <a:custGeom>
              <a:avLst/>
              <a:gdLst>
                <a:gd name="T0" fmla="*/ 1 w 26"/>
                <a:gd name="T1" fmla="*/ 4 h 8"/>
                <a:gd name="T2" fmla="*/ 1 w 26"/>
                <a:gd name="T3" fmla="*/ 4 h 8"/>
                <a:gd name="T4" fmla="*/ 0 w 26"/>
                <a:gd name="T5" fmla="*/ 3 h 8"/>
                <a:gd name="T6" fmla="*/ 5 w 26"/>
                <a:gd name="T7" fmla="*/ 0 h 8"/>
                <a:gd name="T8" fmla="*/ 14 w 26"/>
                <a:gd name="T9" fmla="*/ 1 h 8"/>
                <a:gd name="T10" fmla="*/ 19 w 26"/>
                <a:gd name="T11" fmla="*/ 2 h 8"/>
                <a:gd name="T12" fmla="*/ 26 w 26"/>
                <a:gd name="T13" fmla="*/ 7 h 8"/>
                <a:gd name="T14" fmla="*/ 25 w 26"/>
                <a:gd name="T15" fmla="*/ 8 h 8"/>
                <a:gd name="T16" fmla="*/ 25 w 26"/>
                <a:gd name="T17" fmla="*/ 8 h 8"/>
                <a:gd name="T18" fmla="*/ 25 w 26"/>
                <a:gd name="T19" fmla="*/ 8 h 8"/>
                <a:gd name="T20" fmla="*/ 19 w 26"/>
                <a:gd name="T21" fmla="*/ 4 h 8"/>
                <a:gd name="T22" fmla="*/ 14 w 26"/>
                <a:gd name="T23" fmla="*/ 3 h 8"/>
                <a:gd name="T24" fmla="*/ 1 w 26"/>
                <a:gd name="T25" fmla="*/ 4 h 8"/>
                <a:gd name="T26" fmla="*/ 1 w 26"/>
                <a:gd name="T27" fmla="*/ 4 h 8"/>
                <a:gd name="T28" fmla="*/ 19 w 26"/>
                <a:gd name="T29" fmla="*/ 3 h 8"/>
                <a:gd name="T30" fmla="*/ 14 w 26"/>
                <a:gd name="T31" fmla="*/ 1 h 8"/>
                <a:gd name="T32" fmla="*/ 5 w 26"/>
                <a:gd name="T33" fmla="*/ 1 h 8"/>
                <a:gd name="T34" fmla="*/ 1 w 26"/>
                <a:gd name="T35" fmla="*/ 3 h 8"/>
                <a:gd name="T36" fmla="*/ 1 w 26"/>
                <a:gd name="T37" fmla="*/ 3 h 8"/>
                <a:gd name="T38" fmla="*/ 14 w 26"/>
                <a:gd name="T39" fmla="*/ 2 h 8"/>
                <a:gd name="T40" fmla="*/ 19 w 26"/>
                <a:gd name="T41" fmla="*/ 4 h 8"/>
                <a:gd name="T42" fmla="*/ 25 w 26"/>
                <a:gd name="T43" fmla="*/ 8 h 8"/>
                <a:gd name="T44" fmla="*/ 26 w 26"/>
                <a:gd name="T45" fmla="*/ 7 h 8"/>
                <a:gd name="T46" fmla="*/ 19 w 26"/>
                <a:gd name="T4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8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1"/>
                    <a:pt x="5" y="0"/>
                  </a:cubicBezTo>
                  <a:cubicBezTo>
                    <a:pt x="7" y="0"/>
                    <a:pt x="10" y="0"/>
                    <a:pt x="14" y="1"/>
                  </a:cubicBezTo>
                  <a:cubicBezTo>
                    <a:pt x="16" y="1"/>
                    <a:pt x="18" y="2"/>
                    <a:pt x="19" y="2"/>
                  </a:cubicBezTo>
                  <a:cubicBezTo>
                    <a:pt x="24" y="4"/>
                    <a:pt x="26" y="6"/>
                    <a:pt x="26" y="7"/>
                  </a:cubicBezTo>
                  <a:cubicBezTo>
                    <a:pt x="26" y="7"/>
                    <a:pt x="26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2" y="5"/>
                    <a:pt x="19" y="4"/>
                  </a:cubicBezTo>
                  <a:cubicBezTo>
                    <a:pt x="17" y="3"/>
                    <a:pt x="15" y="3"/>
                    <a:pt x="14" y="3"/>
                  </a:cubicBezTo>
                  <a:cubicBezTo>
                    <a:pt x="7" y="2"/>
                    <a:pt x="2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  <a:moveTo>
                    <a:pt x="19" y="3"/>
                  </a:moveTo>
                  <a:cubicBezTo>
                    <a:pt x="18" y="2"/>
                    <a:pt x="16" y="2"/>
                    <a:pt x="14" y="1"/>
                  </a:cubicBezTo>
                  <a:cubicBezTo>
                    <a:pt x="10" y="1"/>
                    <a:pt x="7" y="1"/>
                    <a:pt x="5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7" y="1"/>
                    <a:pt x="14" y="2"/>
                  </a:cubicBezTo>
                  <a:cubicBezTo>
                    <a:pt x="15" y="3"/>
                    <a:pt x="17" y="3"/>
                    <a:pt x="19" y="4"/>
                  </a:cubicBezTo>
                  <a:cubicBezTo>
                    <a:pt x="23" y="5"/>
                    <a:pt x="25" y="6"/>
                    <a:pt x="25" y="8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6"/>
                    <a:pt x="23" y="4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1" name="Freeform 187"/>
            <p:cNvSpPr>
              <a:spLocks/>
            </p:cNvSpPr>
            <p:nvPr/>
          </p:nvSpPr>
          <p:spPr bwMode="auto">
            <a:xfrm>
              <a:off x="9563524" y="6260911"/>
              <a:ext cx="522219" cy="183542"/>
            </a:xfrm>
            <a:custGeom>
              <a:avLst/>
              <a:gdLst>
                <a:gd name="T0" fmla="*/ 14 w 26"/>
                <a:gd name="T1" fmla="*/ 1 h 9"/>
                <a:gd name="T2" fmla="*/ 0 w 26"/>
                <a:gd name="T3" fmla="*/ 3 h 9"/>
                <a:gd name="T4" fmla="*/ 1 w 26"/>
                <a:gd name="T5" fmla="*/ 5 h 9"/>
                <a:gd name="T6" fmla="*/ 1 w 26"/>
                <a:gd name="T7" fmla="*/ 5 h 9"/>
                <a:gd name="T8" fmla="*/ 13 w 26"/>
                <a:gd name="T9" fmla="*/ 3 h 9"/>
                <a:gd name="T10" fmla="*/ 24 w 26"/>
                <a:gd name="T11" fmla="*/ 9 h 9"/>
                <a:gd name="T12" fmla="*/ 24 w 26"/>
                <a:gd name="T13" fmla="*/ 9 h 9"/>
                <a:gd name="T14" fmla="*/ 25 w 26"/>
                <a:gd name="T15" fmla="*/ 8 h 9"/>
                <a:gd name="T16" fmla="*/ 14 w 26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9">
                  <a:moveTo>
                    <a:pt x="14" y="1"/>
                  </a:moveTo>
                  <a:cubicBezTo>
                    <a:pt x="7" y="0"/>
                    <a:pt x="1" y="1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2"/>
                    <a:pt x="7" y="1"/>
                    <a:pt x="13" y="3"/>
                  </a:cubicBezTo>
                  <a:cubicBezTo>
                    <a:pt x="20" y="4"/>
                    <a:pt x="25" y="6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5"/>
                    <a:pt x="20" y="3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2" name="Freeform 188"/>
            <p:cNvSpPr>
              <a:spLocks noEditPoints="1"/>
            </p:cNvSpPr>
            <p:nvPr/>
          </p:nvSpPr>
          <p:spPr bwMode="auto">
            <a:xfrm>
              <a:off x="9563524" y="6281669"/>
              <a:ext cx="522219" cy="162784"/>
            </a:xfrm>
            <a:custGeom>
              <a:avLst/>
              <a:gdLst>
                <a:gd name="T0" fmla="*/ 1 w 26"/>
                <a:gd name="T1" fmla="*/ 4 h 8"/>
                <a:gd name="T2" fmla="*/ 1 w 26"/>
                <a:gd name="T3" fmla="*/ 4 h 8"/>
                <a:gd name="T4" fmla="*/ 0 w 26"/>
                <a:gd name="T5" fmla="*/ 2 h 8"/>
                <a:gd name="T6" fmla="*/ 4 w 26"/>
                <a:gd name="T7" fmla="*/ 0 h 8"/>
                <a:gd name="T8" fmla="*/ 14 w 26"/>
                <a:gd name="T9" fmla="*/ 0 h 8"/>
                <a:gd name="T10" fmla="*/ 18 w 26"/>
                <a:gd name="T11" fmla="*/ 1 h 8"/>
                <a:gd name="T12" fmla="*/ 25 w 26"/>
                <a:gd name="T13" fmla="*/ 7 h 8"/>
                <a:gd name="T14" fmla="*/ 25 w 26"/>
                <a:gd name="T15" fmla="*/ 8 h 8"/>
                <a:gd name="T16" fmla="*/ 24 w 26"/>
                <a:gd name="T17" fmla="*/ 8 h 8"/>
                <a:gd name="T18" fmla="*/ 24 w 26"/>
                <a:gd name="T19" fmla="*/ 8 h 8"/>
                <a:gd name="T20" fmla="*/ 24 w 26"/>
                <a:gd name="T21" fmla="*/ 8 h 8"/>
                <a:gd name="T22" fmla="*/ 24 w 26"/>
                <a:gd name="T23" fmla="*/ 8 h 8"/>
                <a:gd name="T24" fmla="*/ 18 w 26"/>
                <a:gd name="T25" fmla="*/ 3 h 8"/>
                <a:gd name="T26" fmla="*/ 13 w 26"/>
                <a:gd name="T27" fmla="*/ 2 h 8"/>
                <a:gd name="T28" fmla="*/ 5 w 26"/>
                <a:gd name="T29" fmla="*/ 2 h 8"/>
                <a:gd name="T30" fmla="*/ 1 w 26"/>
                <a:gd name="T31" fmla="*/ 4 h 8"/>
                <a:gd name="T32" fmla="*/ 1 w 26"/>
                <a:gd name="T33" fmla="*/ 4 h 8"/>
                <a:gd name="T34" fmla="*/ 1 w 26"/>
                <a:gd name="T35" fmla="*/ 4 h 8"/>
                <a:gd name="T36" fmla="*/ 1 w 26"/>
                <a:gd name="T37" fmla="*/ 4 h 8"/>
                <a:gd name="T38" fmla="*/ 18 w 26"/>
                <a:gd name="T39" fmla="*/ 2 h 8"/>
                <a:gd name="T40" fmla="*/ 14 w 26"/>
                <a:gd name="T41" fmla="*/ 1 h 8"/>
                <a:gd name="T42" fmla="*/ 4 w 26"/>
                <a:gd name="T43" fmla="*/ 0 h 8"/>
                <a:gd name="T44" fmla="*/ 0 w 26"/>
                <a:gd name="T45" fmla="*/ 2 h 8"/>
                <a:gd name="T46" fmla="*/ 1 w 26"/>
                <a:gd name="T47" fmla="*/ 3 h 8"/>
                <a:gd name="T48" fmla="*/ 5 w 26"/>
                <a:gd name="T49" fmla="*/ 1 h 8"/>
                <a:gd name="T50" fmla="*/ 13 w 26"/>
                <a:gd name="T51" fmla="*/ 1 h 8"/>
                <a:gd name="T52" fmla="*/ 18 w 26"/>
                <a:gd name="T53" fmla="*/ 2 h 8"/>
                <a:gd name="T54" fmla="*/ 25 w 26"/>
                <a:gd name="T55" fmla="*/ 7 h 8"/>
                <a:gd name="T56" fmla="*/ 25 w 26"/>
                <a:gd name="T57" fmla="*/ 7 h 8"/>
                <a:gd name="T58" fmla="*/ 18 w 26"/>
                <a:gd name="T5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" h="8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10" y="0"/>
                    <a:pt x="14" y="0"/>
                  </a:cubicBezTo>
                  <a:cubicBezTo>
                    <a:pt x="15" y="1"/>
                    <a:pt x="17" y="1"/>
                    <a:pt x="18" y="1"/>
                  </a:cubicBezTo>
                  <a:cubicBezTo>
                    <a:pt x="23" y="3"/>
                    <a:pt x="26" y="5"/>
                    <a:pt x="25" y="7"/>
                  </a:cubicBezTo>
                  <a:cubicBezTo>
                    <a:pt x="25" y="7"/>
                    <a:pt x="25" y="8"/>
                    <a:pt x="25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5" y="6"/>
                    <a:pt x="22" y="4"/>
                    <a:pt x="18" y="3"/>
                  </a:cubicBezTo>
                  <a:cubicBezTo>
                    <a:pt x="16" y="2"/>
                    <a:pt x="15" y="2"/>
                    <a:pt x="13" y="2"/>
                  </a:cubicBezTo>
                  <a:cubicBezTo>
                    <a:pt x="10" y="1"/>
                    <a:pt x="7" y="1"/>
                    <a:pt x="5" y="2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  <a:moveTo>
                    <a:pt x="18" y="2"/>
                  </a:moveTo>
                  <a:cubicBezTo>
                    <a:pt x="17" y="1"/>
                    <a:pt x="15" y="1"/>
                    <a:pt x="14" y="1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5" y="1"/>
                  </a:cubicBezTo>
                  <a:cubicBezTo>
                    <a:pt x="7" y="1"/>
                    <a:pt x="10" y="1"/>
                    <a:pt x="13" y="1"/>
                  </a:cubicBezTo>
                  <a:cubicBezTo>
                    <a:pt x="15" y="2"/>
                    <a:pt x="16" y="2"/>
                    <a:pt x="18" y="2"/>
                  </a:cubicBezTo>
                  <a:cubicBezTo>
                    <a:pt x="22" y="4"/>
                    <a:pt x="25" y="6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5"/>
                    <a:pt x="23" y="3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3" name="Freeform 189"/>
            <p:cNvSpPr>
              <a:spLocks/>
            </p:cNvSpPr>
            <p:nvPr/>
          </p:nvSpPr>
          <p:spPr bwMode="auto">
            <a:xfrm>
              <a:off x="9602854" y="6098127"/>
              <a:ext cx="482889" cy="204299"/>
            </a:xfrm>
            <a:custGeom>
              <a:avLst/>
              <a:gdLst>
                <a:gd name="T0" fmla="*/ 0 w 24"/>
                <a:gd name="T1" fmla="*/ 6 h 10"/>
                <a:gd name="T2" fmla="*/ 13 w 24"/>
                <a:gd name="T3" fmla="*/ 3 h 10"/>
                <a:gd name="T4" fmla="*/ 23 w 24"/>
                <a:gd name="T5" fmla="*/ 10 h 10"/>
                <a:gd name="T6" fmla="*/ 23 w 24"/>
                <a:gd name="T7" fmla="*/ 10 h 10"/>
                <a:gd name="T8" fmla="*/ 24 w 24"/>
                <a:gd name="T9" fmla="*/ 9 h 10"/>
                <a:gd name="T10" fmla="*/ 13 w 24"/>
                <a:gd name="T11" fmla="*/ 1 h 10"/>
                <a:gd name="T12" fmla="*/ 0 w 24"/>
                <a:gd name="T13" fmla="*/ 5 h 10"/>
                <a:gd name="T14" fmla="*/ 0 w 24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0">
                  <a:moveTo>
                    <a:pt x="0" y="6"/>
                  </a:moveTo>
                  <a:cubicBezTo>
                    <a:pt x="1" y="3"/>
                    <a:pt x="6" y="1"/>
                    <a:pt x="13" y="3"/>
                  </a:cubicBezTo>
                  <a:cubicBezTo>
                    <a:pt x="19" y="4"/>
                    <a:pt x="24" y="7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0"/>
                    <a:pt x="24" y="9"/>
                    <a:pt x="24" y="9"/>
                  </a:cubicBezTo>
                  <a:cubicBezTo>
                    <a:pt x="24" y="6"/>
                    <a:pt x="20" y="3"/>
                    <a:pt x="13" y="1"/>
                  </a:cubicBezTo>
                  <a:cubicBezTo>
                    <a:pt x="6" y="0"/>
                    <a:pt x="1" y="2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4" name="Freeform 190"/>
            <p:cNvSpPr>
              <a:spLocks noEditPoints="1"/>
            </p:cNvSpPr>
            <p:nvPr/>
          </p:nvSpPr>
          <p:spPr bwMode="auto">
            <a:xfrm>
              <a:off x="9602854" y="6118885"/>
              <a:ext cx="502554" cy="183542"/>
            </a:xfrm>
            <a:custGeom>
              <a:avLst/>
              <a:gdLst>
                <a:gd name="T0" fmla="*/ 0 w 25"/>
                <a:gd name="T1" fmla="*/ 5 h 9"/>
                <a:gd name="T2" fmla="*/ 0 w 25"/>
                <a:gd name="T3" fmla="*/ 5 h 9"/>
                <a:gd name="T4" fmla="*/ 0 w 25"/>
                <a:gd name="T5" fmla="*/ 4 h 9"/>
                <a:gd name="T6" fmla="*/ 4 w 25"/>
                <a:gd name="T7" fmla="*/ 0 h 9"/>
                <a:gd name="T8" fmla="*/ 13 w 25"/>
                <a:gd name="T9" fmla="*/ 0 h 9"/>
                <a:gd name="T10" fmla="*/ 16 w 25"/>
                <a:gd name="T11" fmla="*/ 1 h 9"/>
                <a:gd name="T12" fmla="*/ 24 w 25"/>
                <a:gd name="T13" fmla="*/ 8 h 9"/>
                <a:gd name="T14" fmla="*/ 23 w 25"/>
                <a:gd name="T15" fmla="*/ 9 h 9"/>
                <a:gd name="T16" fmla="*/ 23 w 25"/>
                <a:gd name="T17" fmla="*/ 9 h 9"/>
                <a:gd name="T18" fmla="*/ 23 w 25"/>
                <a:gd name="T19" fmla="*/ 9 h 9"/>
                <a:gd name="T20" fmla="*/ 23 w 25"/>
                <a:gd name="T21" fmla="*/ 9 h 9"/>
                <a:gd name="T22" fmla="*/ 16 w 25"/>
                <a:gd name="T23" fmla="*/ 3 h 9"/>
                <a:gd name="T24" fmla="*/ 13 w 25"/>
                <a:gd name="T25" fmla="*/ 2 h 9"/>
                <a:gd name="T26" fmla="*/ 0 w 25"/>
                <a:gd name="T27" fmla="*/ 5 h 9"/>
                <a:gd name="T28" fmla="*/ 0 w 25"/>
                <a:gd name="T29" fmla="*/ 5 h 9"/>
                <a:gd name="T30" fmla="*/ 0 w 25"/>
                <a:gd name="T31" fmla="*/ 5 h 9"/>
                <a:gd name="T32" fmla="*/ 16 w 25"/>
                <a:gd name="T33" fmla="*/ 1 h 9"/>
                <a:gd name="T34" fmla="*/ 13 w 25"/>
                <a:gd name="T35" fmla="*/ 1 h 9"/>
                <a:gd name="T36" fmla="*/ 4 w 25"/>
                <a:gd name="T37" fmla="*/ 1 h 9"/>
                <a:gd name="T38" fmla="*/ 0 w 25"/>
                <a:gd name="T39" fmla="*/ 4 h 9"/>
                <a:gd name="T40" fmla="*/ 0 w 25"/>
                <a:gd name="T41" fmla="*/ 4 h 9"/>
                <a:gd name="T42" fmla="*/ 13 w 25"/>
                <a:gd name="T43" fmla="*/ 1 h 9"/>
                <a:gd name="T44" fmla="*/ 16 w 25"/>
                <a:gd name="T45" fmla="*/ 2 h 9"/>
                <a:gd name="T46" fmla="*/ 24 w 25"/>
                <a:gd name="T47" fmla="*/ 8 h 9"/>
                <a:gd name="T48" fmla="*/ 24 w 25"/>
                <a:gd name="T49" fmla="*/ 8 h 9"/>
                <a:gd name="T50" fmla="*/ 16 w 25"/>
                <a:gd name="T5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" h="9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2"/>
                    <a:pt x="2" y="1"/>
                    <a:pt x="4" y="0"/>
                  </a:cubicBezTo>
                  <a:cubicBezTo>
                    <a:pt x="7" y="0"/>
                    <a:pt x="10" y="0"/>
                    <a:pt x="13" y="0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21" y="3"/>
                    <a:pt x="25" y="6"/>
                    <a:pt x="24" y="8"/>
                  </a:cubicBezTo>
                  <a:cubicBezTo>
                    <a:pt x="24" y="8"/>
                    <a:pt x="24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7"/>
                    <a:pt x="21" y="4"/>
                    <a:pt x="16" y="3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6" y="1"/>
                    <a:pt x="1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  <a:moveTo>
                    <a:pt x="16" y="1"/>
                  </a:moveTo>
                  <a:cubicBezTo>
                    <a:pt x="15" y="1"/>
                    <a:pt x="14" y="1"/>
                    <a:pt x="13" y="1"/>
                  </a:cubicBezTo>
                  <a:cubicBezTo>
                    <a:pt x="10" y="0"/>
                    <a:pt x="7" y="0"/>
                    <a:pt x="4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7" y="0"/>
                    <a:pt x="13" y="1"/>
                  </a:cubicBezTo>
                  <a:cubicBezTo>
                    <a:pt x="14" y="2"/>
                    <a:pt x="15" y="2"/>
                    <a:pt x="16" y="2"/>
                  </a:cubicBezTo>
                  <a:cubicBezTo>
                    <a:pt x="21" y="4"/>
                    <a:pt x="24" y="6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6"/>
                    <a:pt x="21" y="3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5" name="Freeform 191"/>
            <p:cNvSpPr>
              <a:spLocks/>
            </p:cNvSpPr>
            <p:nvPr/>
          </p:nvSpPr>
          <p:spPr bwMode="auto">
            <a:xfrm>
              <a:off x="9703365" y="5589018"/>
              <a:ext cx="462131" cy="264387"/>
            </a:xfrm>
            <a:custGeom>
              <a:avLst/>
              <a:gdLst>
                <a:gd name="T0" fmla="*/ 1 w 23"/>
                <a:gd name="T1" fmla="*/ 8 h 13"/>
                <a:gd name="T2" fmla="*/ 12 w 23"/>
                <a:gd name="T3" fmla="*/ 2 h 13"/>
                <a:gd name="T4" fmla="*/ 21 w 23"/>
                <a:gd name="T5" fmla="*/ 11 h 13"/>
                <a:gd name="T6" fmla="*/ 21 w 23"/>
                <a:gd name="T7" fmla="*/ 13 h 13"/>
                <a:gd name="T8" fmla="*/ 22 w 23"/>
                <a:gd name="T9" fmla="*/ 10 h 13"/>
                <a:gd name="T10" fmla="*/ 13 w 23"/>
                <a:gd name="T11" fmla="*/ 1 h 13"/>
                <a:gd name="T12" fmla="*/ 1 w 23"/>
                <a:gd name="T13" fmla="*/ 7 h 13"/>
                <a:gd name="T14" fmla="*/ 1 w 23"/>
                <a:gd name="T15" fmla="*/ 9 h 13"/>
                <a:gd name="T16" fmla="*/ 1 w 23"/>
                <a:gd name="T1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3">
                  <a:moveTo>
                    <a:pt x="1" y="8"/>
                  </a:moveTo>
                  <a:cubicBezTo>
                    <a:pt x="2" y="4"/>
                    <a:pt x="7" y="1"/>
                    <a:pt x="12" y="2"/>
                  </a:cubicBezTo>
                  <a:cubicBezTo>
                    <a:pt x="18" y="3"/>
                    <a:pt x="22" y="7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2"/>
                    <a:pt x="22" y="11"/>
                    <a:pt x="22" y="10"/>
                  </a:cubicBezTo>
                  <a:cubicBezTo>
                    <a:pt x="23" y="6"/>
                    <a:pt x="19" y="2"/>
                    <a:pt x="13" y="1"/>
                  </a:cubicBezTo>
                  <a:cubicBezTo>
                    <a:pt x="7" y="0"/>
                    <a:pt x="1" y="3"/>
                    <a:pt x="1" y="7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1" y="8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6" name="Freeform 192"/>
            <p:cNvSpPr>
              <a:spLocks noEditPoints="1"/>
            </p:cNvSpPr>
            <p:nvPr/>
          </p:nvSpPr>
          <p:spPr bwMode="auto">
            <a:xfrm>
              <a:off x="9703365" y="5589018"/>
              <a:ext cx="462131" cy="264387"/>
            </a:xfrm>
            <a:custGeom>
              <a:avLst/>
              <a:gdLst>
                <a:gd name="T0" fmla="*/ 1 w 23"/>
                <a:gd name="T1" fmla="*/ 10 h 13"/>
                <a:gd name="T2" fmla="*/ 1 w 23"/>
                <a:gd name="T3" fmla="*/ 9 h 13"/>
                <a:gd name="T4" fmla="*/ 0 w 23"/>
                <a:gd name="T5" fmla="*/ 7 h 13"/>
                <a:gd name="T6" fmla="*/ 13 w 23"/>
                <a:gd name="T7" fmla="*/ 1 h 13"/>
                <a:gd name="T8" fmla="*/ 15 w 23"/>
                <a:gd name="T9" fmla="*/ 1 h 13"/>
                <a:gd name="T10" fmla="*/ 22 w 23"/>
                <a:gd name="T11" fmla="*/ 10 h 13"/>
                <a:gd name="T12" fmla="*/ 21 w 23"/>
                <a:gd name="T13" fmla="*/ 13 h 13"/>
                <a:gd name="T14" fmla="*/ 21 w 23"/>
                <a:gd name="T15" fmla="*/ 13 h 13"/>
                <a:gd name="T16" fmla="*/ 21 w 23"/>
                <a:gd name="T17" fmla="*/ 13 h 13"/>
                <a:gd name="T18" fmla="*/ 21 w 23"/>
                <a:gd name="T19" fmla="*/ 11 h 13"/>
                <a:gd name="T20" fmla="*/ 14 w 23"/>
                <a:gd name="T21" fmla="*/ 2 h 13"/>
                <a:gd name="T22" fmla="*/ 12 w 23"/>
                <a:gd name="T23" fmla="*/ 2 h 13"/>
                <a:gd name="T24" fmla="*/ 1 w 23"/>
                <a:gd name="T25" fmla="*/ 8 h 13"/>
                <a:gd name="T26" fmla="*/ 1 w 23"/>
                <a:gd name="T27" fmla="*/ 9 h 13"/>
                <a:gd name="T28" fmla="*/ 1 w 23"/>
                <a:gd name="T29" fmla="*/ 10 h 13"/>
                <a:gd name="T30" fmla="*/ 15 w 23"/>
                <a:gd name="T31" fmla="*/ 2 h 13"/>
                <a:gd name="T32" fmla="*/ 13 w 23"/>
                <a:gd name="T33" fmla="*/ 1 h 13"/>
                <a:gd name="T34" fmla="*/ 1 w 23"/>
                <a:gd name="T35" fmla="*/ 7 h 13"/>
                <a:gd name="T36" fmla="*/ 1 w 23"/>
                <a:gd name="T37" fmla="*/ 8 h 13"/>
                <a:gd name="T38" fmla="*/ 12 w 23"/>
                <a:gd name="T39" fmla="*/ 2 h 13"/>
                <a:gd name="T40" fmla="*/ 14 w 23"/>
                <a:gd name="T41" fmla="*/ 2 h 13"/>
                <a:gd name="T42" fmla="*/ 21 w 23"/>
                <a:gd name="T43" fmla="*/ 11 h 13"/>
                <a:gd name="T44" fmla="*/ 22 w 23"/>
                <a:gd name="T45" fmla="*/ 10 h 13"/>
                <a:gd name="T46" fmla="*/ 15 w 23"/>
                <a:gd name="T4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13">
                  <a:moveTo>
                    <a:pt x="1" y="1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1" y="2"/>
                    <a:pt x="7" y="0"/>
                    <a:pt x="13" y="1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20" y="3"/>
                    <a:pt x="23" y="7"/>
                    <a:pt x="22" y="10"/>
                  </a:cubicBezTo>
                  <a:cubicBezTo>
                    <a:pt x="22" y="11"/>
                    <a:pt x="21" y="12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2" y="8"/>
                    <a:pt x="19" y="4"/>
                    <a:pt x="14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7" y="1"/>
                    <a:pt x="2" y="4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lose/>
                  <a:moveTo>
                    <a:pt x="15" y="2"/>
                  </a:moveTo>
                  <a:cubicBezTo>
                    <a:pt x="14" y="1"/>
                    <a:pt x="13" y="1"/>
                    <a:pt x="13" y="1"/>
                  </a:cubicBezTo>
                  <a:cubicBezTo>
                    <a:pt x="7" y="0"/>
                    <a:pt x="1" y="3"/>
                    <a:pt x="1" y="7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3"/>
                    <a:pt x="7" y="1"/>
                    <a:pt x="12" y="2"/>
                  </a:cubicBezTo>
                  <a:cubicBezTo>
                    <a:pt x="13" y="2"/>
                    <a:pt x="14" y="2"/>
                    <a:pt x="14" y="2"/>
                  </a:cubicBezTo>
                  <a:cubicBezTo>
                    <a:pt x="19" y="4"/>
                    <a:pt x="22" y="8"/>
                    <a:pt x="21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7"/>
                    <a:pt x="19" y="3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7" name="Freeform 193"/>
            <p:cNvSpPr>
              <a:spLocks/>
            </p:cNvSpPr>
            <p:nvPr/>
          </p:nvSpPr>
          <p:spPr bwMode="auto">
            <a:xfrm>
              <a:off x="9683700" y="5711379"/>
              <a:ext cx="462131" cy="244722"/>
            </a:xfrm>
            <a:custGeom>
              <a:avLst/>
              <a:gdLst>
                <a:gd name="T0" fmla="*/ 1 w 23"/>
                <a:gd name="T1" fmla="*/ 7 h 12"/>
                <a:gd name="T2" fmla="*/ 12 w 23"/>
                <a:gd name="T3" fmla="*/ 2 h 12"/>
                <a:gd name="T4" fmla="*/ 22 w 23"/>
                <a:gd name="T5" fmla="*/ 11 h 12"/>
                <a:gd name="T6" fmla="*/ 21 w 23"/>
                <a:gd name="T7" fmla="*/ 12 h 12"/>
                <a:gd name="T8" fmla="*/ 22 w 23"/>
                <a:gd name="T9" fmla="*/ 10 h 12"/>
                <a:gd name="T10" fmla="*/ 12 w 23"/>
                <a:gd name="T11" fmla="*/ 1 h 12"/>
                <a:gd name="T12" fmla="*/ 0 w 23"/>
                <a:gd name="T13" fmla="*/ 6 h 12"/>
                <a:gd name="T14" fmla="*/ 1 w 23"/>
                <a:gd name="T15" fmla="*/ 9 h 12"/>
                <a:gd name="T16" fmla="*/ 1 w 23"/>
                <a:gd name="T1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">
                  <a:moveTo>
                    <a:pt x="1" y="7"/>
                  </a:moveTo>
                  <a:cubicBezTo>
                    <a:pt x="1" y="3"/>
                    <a:pt x="6" y="1"/>
                    <a:pt x="12" y="2"/>
                  </a:cubicBezTo>
                  <a:cubicBezTo>
                    <a:pt x="18" y="3"/>
                    <a:pt x="22" y="7"/>
                    <a:pt x="22" y="11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3" y="6"/>
                    <a:pt x="19" y="2"/>
                    <a:pt x="12" y="1"/>
                  </a:cubicBezTo>
                  <a:cubicBezTo>
                    <a:pt x="6" y="0"/>
                    <a:pt x="1" y="2"/>
                    <a:pt x="0" y="6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1" y="8"/>
                    <a:pt x="0" y="8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8" name="Freeform 194"/>
            <p:cNvSpPr>
              <a:spLocks noEditPoints="1"/>
            </p:cNvSpPr>
            <p:nvPr/>
          </p:nvSpPr>
          <p:spPr bwMode="auto">
            <a:xfrm>
              <a:off x="9683700" y="5711379"/>
              <a:ext cx="462131" cy="244722"/>
            </a:xfrm>
            <a:custGeom>
              <a:avLst/>
              <a:gdLst>
                <a:gd name="T0" fmla="*/ 1 w 23"/>
                <a:gd name="T1" fmla="*/ 9 h 12"/>
                <a:gd name="T2" fmla="*/ 0 w 23"/>
                <a:gd name="T3" fmla="*/ 9 h 12"/>
                <a:gd name="T4" fmla="*/ 0 w 23"/>
                <a:gd name="T5" fmla="*/ 6 h 12"/>
                <a:gd name="T6" fmla="*/ 12 w 23"/>
                <a:gd name="T7" fmla="*/ 1 h 12"/>
                <a:gd name="T8" fmla="*/ 15 w 23"/>
                <a:gd name="T9" fmla="*/ 1 h 12"/>
                <a:gd name="T10" fmla="*/ 22 w 23"/>
                <a:gd name="T11" fmla="*/ 10 h 12"/>
                <a:gd name="T12" fmla="*/ 21 w 23"/>
                <a:gd name="T13" fmla="*/ 12 h 12"/>
                <a:gd name="T14" fmla="*/ 21 w 23"/>
                <a:gd name="T15" fmla="*/ 12 h 12"/>
                <a:gd name="T16" fmla="*/ 21 w 23"/>
                <a:gd name="T17" fmla="*/ 12 h 12"/>
                <a:gd name="T18" fmla="*/ 21 w 23"/>
                <a:gd name="T19" fmla="*/ 11 h 12"/>
                <a:gd name="T20" fmla="*/ 14 w 23"/>
                <a:gd name="T21" fmla="*/ 3 h 12"/>
                <a:gd name="T22" fmla="*/ 12 w 23"/>
                <a:gd name="T23" fmla="*/ 2 h 12"/>
                <a:gd name="T24" fmla="*/ 1 w 23"/>
                <a:gd name="T25" fmla="*/ 7 h 12"/>
                <a:gd name="T26" fmla="*/ 1 w 23"/>
                <a:gd name="T27" fmla="*/ 9 h 12"/>
                <a:gd name="T28" fmla="*/ 1 w 23"/>
                <a:gd name="T29" fmla="*/ 9 h 12"/>
                <a:gd name="T30" fmla="*/ 15 w 23"/>
                <a:gd name="T31" fmla="*/ 2 h 12"/>
                <a:gd name="T32" fmla="*/ 12 w 23"/>
                <a:gd name="T33" fmla="*/ 1 h 12"/>
                <a:gd name="T34" fmla="*/ 0 w 23"/>
                <a:gd name="T35" fmla="*/ 6 h 12"/>
                <a:gd name="T36" fmla="*/ 0 w 23"/>
                <a:gd name="T37" fmla="*/ 7 h 12"/>
                <a:gd name="T38" fmla="*/ 0 w 23"/>
                <a:gd name="T39" fmla="*/ 7 h 12"/>
                <a:gd name="T40" fmla="*/ 12 w 23"/>
                <a:gd name="T41" fmla="*/ 2 h 12"/>
                <a:gd name="T42" fmla="*/ 14 w 23"/>
                <a:gd name="T43" fmla="*/ 2 h 12"/>
                <a:gd name="T44" fmla="*/ 22 w 23"/>
                <a:gd name="T45" fmla="*/ 11 h 12"/>
                <a:gd name="T46" fmla="*/ 22 w 23"/>
                <a:gd name="T47" fmla="*/ 11 h 12"/>
                <a:gd name="T48" fmla="*/ 22 w 23"/>
                <a:gd name="T49" fmla="*/ 10 h 12"/>
                <a:gd name="T50" fmla="*/ 15 w 23"/>
                <a:gd name="T5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12">
                  <a:moveTo>
                    <a:pt x="1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1" y="2"/>
                    <a:pt x="6" y="0"/>
                    <a:pt x="12" y="1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20" y="3"/>
                    <a:pt x="23" y="7"/>
                    <a:pt x="22" y="10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1"/>
                    <a:pt x="21" y="11"/>
                  </a:cubicBezTo>
                  <a:cubicBezTo>
                    <a:pt x="22" y="7"/>
                    <a:pt x="19" y="4"/>
                    <a:pt x="14" y="3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7" y="1"/>
                    <a:pt x="1" y="3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lose/>
                  <a:moveTo>
                    <a:pt x="15" y="2"/>
                  </a:moveTo>
                  <a:cubicBezTo>
                    <a:pt x="14" y="2"/>
                    <a:pt x="13" y="1"/>
                    <a:pt x="12" y="1"/>
                  </a:cubicBezTo>
                  <a:cubicBezTo>
                    <a:pt x="6" y="0"/>
                    <a:pt x="1" y="2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3"/>
                    <a:pt x="6" y="1"/>
                    <a:pt x="12" y="2"/>
                  </a:cubicBezTo>
                  <a:cubicBezTo>
                    <a:pt x="13" y="2"/>
                    <a:pt x="14" y="2"/>
                    <a:pt x="14" y="2"/>
                  </a:cubicBezTo>
                  <a:cubicBezTo>
                    <a:pt x="19" y="4"/>
                    <a:pt x="22" y="7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7"/>
                    <a:pt x="20" y="3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9" name="Freeform 195"/>
            <p:cNvSpPr>
              <a:spLocks/>
            </p:cNvSpPr>
            <p:nvPr/>
          </p:nvSpPr>
          <p:spPr bwMode="auto">
            <a:xfrm>
              <a:off x="9662942" y="5812982"/>
              <a:ext cx="462131" cy="244722"/>
            </a:xfrm>
            <a:custGeom>
              <a:avLst/>
              <a:gdLst>
                <a:gd name="T0" fmla="*/ 0 w 23"/>
                <a:gd name="T1" fmla="*/ 7 h 12"/>
                <a:gd name="T2" fmla="*/ 12 w 23"/>
                <a:gd name="T3" fmla="*/ 2 h 12"/>
                <a:gd name="T4" fmla="*/ 22 w 23"/>
                <a:gd name="T5" fmla="*/ 10 h 12"/>
                <a:gd name="T6" fmla="*/ 21 w 23"/>
                <a:gd name="T7" fmla="*/ 12 h 12"/>
                <a:gd name="T8" fmla="*/ 23 w 23"/>
                <a:gd name="T9" fmla="*/ 10 h 12"/>
                <a:gd name="T10" fmla="*/ 12 w 23"/>
                <a:gd name="T11" fmla="*/ 2 h 12"/>
                <a:gd name="T12" fmla="*/ 0 w 23"/>
                <a:gd name="T13" fmla="*/ 6 h 12"/>
                <a:gd name="T14" fmla="*/ 0 w 23"/>
                <a:gd name="T15" fmla="*/ 8 h 12"/>
                <a:gd name="T16" fmla="*/ 0 w 23"/>
                <a:gd name="T1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">
                  <a:moveTo>
                    <a:pt x="0" y="7"/>
                  </a:moveTo>
                  <a:cubicBezTo>
                    <a:pt x="1" y="3"/>
                    <a:pt x="6" y="1"/>
                    <a:pt x="12" y="2"/>
                  </a:cubicBezTo>
                  <a:cubicBezTo>
                    <a:pt x="18" y="3"/>
                    <a:pt x="23" y="7"/>
                    <a:pt x="22" y="10"/>
                  </a:cubicBezTo>
                  <a:cubicBezTo>
                    <a:pt x="22" y="11"/>
                    <a:pt x="22" y="11"/>
                    <a:pt x="21" y="12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6"/>
                    <a:pt x="19" y="3"/>
                    <a:pt x="12" y="2"/>
                  </a:cubicBezTo>
                  <a:cubicBezTo>
                    <a:pt x="6" y="0"/>
                    <a:pt x="1" y="2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0" name="Freeform 196"/>
            <p:cNvSpPr>
              <a:spLocks noEditPoints="1"/>
            </p:cNvSpPr>
            <p:nvPr/>
          </p:nvSpPr>
          <p:spPr bwMode="auto">
            <a:xfrm>
              <a:off x="9662942" y="5812982"/>
              <a:ext cx="462131" cy="244722"/>
            </a:xfrm>
            <a:custGeom>
              <a:avLst/>
              <a:gdLst>
                <a:gd name="T0" fmla="*/ 22 w 23"/>
                <a:gd name="T1" fmla="*/ 12 h 12"/>
                <a:gd name="T2" fmla="*/ 21 w 23"/>
                <a:gd name="T3" fmla="*/ 12 h 12"/>
                <a:gd name="T4" fmla="*/ 22 w 23"/>
                <a:gd name="T5" fmla="*/ 10 h 12"/>
                <a:gd name="T6" fmla="*/ 12 w 23"/>
                <a:gd name="T7" fmla="*/ 3 h 12"/>
                <a:gd name="T8" fmla="*/ 1 w 23"/>
                <a:gd name="T9" fmla="*/ 7 h 12"/>
                <a:gd name="T10" fmla="*/ 1 w 23"/>
                <a:gd name="T11" fmla="*/ 8 h 12"/>
                <a:gd name="T12" fmla="*/ 0 w 23"/>
                <a:gd name="T13" fmla="*/ 8 h 12"/>
                <a:gd name="T14" fmla="*/ 0 w 23"/>
                <a:gd name="T15" fmla="*/ 6 h 12"/>
                <a:gd name="T16" fmla="*/ 13 w 23"/>
                <a:gd name="T17" fmla="*/ 1 h 12"/>
                <a:gd name="T18" fmla="*/ 22 w 23"/>
                <a:gd name="T19" fmla="*/ 6 h 12"/>
                <a:gd name="T20" fmla="*/ 23 w 23"/>
                <a:gd name="T21" fmla="*/ 10 h 12"/>
                <a:gd name="T22" fmla="*/ 22 w 23"/>
                <a:gd name="T23" fmla="*/ 12 h 12"/>
                <a:gd name="T24" fmla="*/ 11 w 23"/>
                <a:gd name="T25" fmla="*/ 2 h 12"/>
                <a:gd name="T26" fmla="*/ 12 w 23"/>
                <a:gd name="T27" fmla="*/ 2 h 12"/>
                <a:gd name="T28" fmla="*/ 22 w 23"/>
                <a:gd name="T29" fmla="*/ 11 h 12"/>
                <a:gd name="T30" fmla="*/ 22 w 23"/>
                <a:gd name="T31" fmla="*/ 11 h 12"/>
                <a:gd name="T32" fmla="*/ 23 w 23"/>
                <a:gd name="T33" fmla="*/ 10 h 12"/>
                <a:gd name="T34" fmla="*/ 22 w 23"/>
                <a:gd name="T35" fmla="*/ 6 h 12"/>
                <a:gd name="T36" fmla="*/ 12 w 23"/>
                <a:gd name="T37" fmla="*/ 2 h 12"/>
                <a:gd name="T38" fmla="*/ 0 w 23"/>
                <a:gd name="T39" fmla="*/ 6 h 12"/>
                <a:gd name="T40" fmla="*/ 0 w 23"/>
                <a:gd name="T41" fmla="*/ 7 h 12"/>
                <a:gd name="T42" fmla="*/ 0 w 23"/>
                <a:gd name="T43" fmla="*/ 7 h 12"/>
                <a:gd name="T44" fmla="*/ 11 w 23"/>
                <a:gd name="T4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12">
                  <a:moveTo>
                    <a:pt x="22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2" y="11"/>
                    <a:pt x="22" y="11"/>
                    <a:pt x="22" y="10"/>
                  </a:cubicBezTo>
                  <a:cubicBezTo>
                    <a:pt x="22" y="7"/>
                    <a:pt x="18" y="4"/>
                    <a:pt x="12" y="3"/>
                  </a:cubicBezTo>
                  <a:cubicBezTo>
                    <a:pt x="6" y="2"/>
                    <a:pt x="1" y="4"/>
                    <a:pt x="1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2"/>
                    <a:pt x="6" y="0"/>
                    <a:pt x="13" y="1"/>
                  </a:cubicBezTo>
                  <a:cubicBezTo>
                    <a:pt x="17" y="2"/>
                    <a:pt x="20" y="4"/>
                    <a:pt x="22" y="6"/>
                  </a:cubicBezTo>
                  <a:cubicBezTo>
                    <a:pt x="23" y="7"/>
                    <a:pt x="23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lose/>
                  <a:moveTo>
                    <a:pt x="11" y="2"/>
                  </a:moveTo>
                  <a:cubicBezTo>
                    <a:pt x="11" y="2"/>
                    <a:pt x="12" y="2"/>
                    <a:pt x="12" y="2"/>
                  </a:cubicBezTo>
                  <a:cubicBezTo>
                    <a:pt x="18" y="3"/>
                    <a:pt x="23" y="7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0"/>
                    <a:pt x="22" y="10"/>
                    <a:pt x="23" y="10"/>
                  </a:cubicBezTo>
                  <a:cubicBezTo>
                    <a:pt x="23" y="9"/>
                    <a:pt x="22" y="7"/>
                    <a:pt x="22" y="6"/>
                  </a:cubicBezTo>
                  <a:cubicBezTo>
                    <a:pt x="20" y="4"/>
                    <a:pt x="17" y="2"/>
                    <a:pt x="12" y="2"/>
                  </a:cubicBezTo>
                  <a:cubicBezTo>
                    <a:pt x="6" y="1"/>
                    <a:pt x="1" y="3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4"/>
                    <a:pt x="5" y="2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1" name="Freeform 197"/>
            <p:cNvSpPr>
              <a:spLocks/>
            </p:cNvSpPr>
            <p:nvPr/>
          </p:nvSpPr>
          <p:spPr bwMode="auto">
            <a:xfrm>
              <a:off x="9643277" y="5956101"/>
              <a:ext cx="462131" cy="203207"/>
            </a:xfrm>
            <a:custGeom>
              <a:avLst/>
              <a:gdLst>
                <a:gd name="T0" fmla="*/ 0 w 23"/>
                <a:gd name="T1" fmla="*/ 6 h 10"/>
                <a:gd name="T2" fmla="*/ 12 w 23"/>
                <a:gd name="T3" fmla="*/ 2 h 10"/>
                <a:gd name="T4" fmla="*/ 22 w 23"/>
                <a:gd name="T5" fmla="*/ 10 h 10"/>
                <a:gd name="T6" fmla="*/ 22 w 23"/>
                <a:gd name="T7" fmla="*/ 10 h 10"/>
                <a:gd name="T8" fmla="*/ 23 w 23"/>
                <a:gd name="T9" fmla="*/ 9 h 10"/>
                <a:gd name="T10" fmla="*/ 12 w 23"/>
                <a:gd name="T11" fmla="*/ 1 h 10"/>
                <a:gd name="T12" fmla="*/ 0 w 23"/>
                <a:gd name="T13" fmla="*/ 5 h 10"/>
                <a:gd name="T14" fmla="*/ 0 w 23"/>
                <a:gd name="T15" fmla="*/ 7 h 10"/>
                <a:gd name="T16" fmla="*/ 0 w 23"/>
                <a:gd name="T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">
                  <a:moveTo>
                    <a:pt x="0" y="6"/>
                  </a:moveTo>
                  <a:cubicBezTo>
                    <a:pt x="0" y="3"/>
                    <a:pt x="6" y="1"/>
                    <a:pt x="12" y="2"/>
                  </a:cubicBezTo>
                  <a:cubicBezTo>
                    <a:pt x="18" y="3"/>
                    <a:pt x="23" y="7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3" y="6"/>
                    <a:pt x="19" y="2"/>
                    <a:pt x="12" y="1"/>
                  </a:cubicBezTo>
                  <a:cubicBezTo>
                    <a:pt x="6" y="0"/>
                    <a:pt x="0" y="2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2" name="Freeform 198"/>
            <p:cNvSpPr>
              <a:spLocks noEditPoints="1"/>
            </p:cNvSpPr>
            <p:nvPr/>
          </p:nvSpPr>
          <p:spPr bwMode="auto">
            <a:xfrm>
              <a:off x="9623612" y="5975766"/>
              <a:ext cx="481797" cy="204299"/>
            </a:xfrm>
            <a:custGeom>
              <a:avLst/>
              <a:gdLst>
                <a:gd name="T0" fmla="*/ 1 w 24"/>
                <a:gd name="T1" fmla="*/ 6 h 10"/>
                <a:gd name="T2" fmla="*/ 1 w 24"/>
                <a:gd name="T3" fmla="*/ 6 h 10"/>
                <a:gd name="T4" fmla="*/ 0 w 24"/>
                <a:gd name="T5" fmla="*/ 4 h 10"/>
                <a:gd name="T6" fmla="*/ 5 w 24"/>
                <a:gd name="T7" fmla="*/ 0 h 10"/>
                <a:gd name="T8" fmla="*/ 13 w 24"/>
                <a:gd name="T9" fmla="*/ 0 h 10"/>
                <a:gd name="T10" fmla="*/ 16 w 24"/>
                <a:gd name="T11" fmla="*/ 1 h 10"/>
                <a:gd name="T12" fmla="*/ 24 w 24"/>
                <a:gd name="T13" fmla="*/ 8 h 10"/>
                <a:gd name="T14" fmla="*/ 23 w 24"/>
                <a:gd name="T15" fmla="*/ 10 h 10"/>
                <a:gd name="T16" fmla="*/ 23 w 24"/>
                <a:gd name="T17" fmla="*/ 10 h 10"/>
                <a:gd name="T18" fmla="*/ 23 w 24"/>
                <a:gd name="T19" fmla="*/ 9 h 10"/>
                <a:gd name="T20" fmla="*/ 23 w 24"/>
                <a:gd name="T21" fmla="*/ 9 h 10"/>
                <a:gd name="T22" fmla="*/ 16 w 24"/>
                <a:gd name="T23" fmla="*/ 2 h 10"/>
                <a:gd name="T24" fmla="*/ 13 w 24"/>
                <a:gd name="T25" fmla="*/ 1 h 10"/>
                <a:gd name="T26" fmla="*/ 5 w 24"/>
                <a:gd name="T27" fmla="*/ 2 h 10"/>
                <a:gd name="T28" fmla="*/ 1 w 24"/>
                <a:gd name="T29" fmla="*/ 5 h 10"/>
                <a:gd name="T30" fmla="*/ 1 w 24"/>
                <a:gd name="T31" fmla="*/ 6 h 10"/>
                <a:gd name="T32" fmla="*/ 1 w 24"/>
                <a:gd name="T33" fmla="*/ 6 h 10"/>
                <a:gd name="T34" fmla="*/ 16 w 24"/>
                <a:gd name="T35" fmla="*/ 1 h 10"/>
                <a:gd name="T36" fmla="*/ 13 w 24"/>
                <a:gd name="T37" fmla="*/ 0 h 10"/>
                <a:gd name="T38" fmla="*/ 5 w 24"/>
                <a:gd name="T39" fmla="*/ 1 h 10"/>
                <a:gd name="T40" fmla="*/ 1 w 24"/>
                <a:gd name="T41" fmla="*/ 4 h 10"/>
                <a:gd name="T42" fmla="*/ 1 w 24"/>
                <a:gd name="T43" fmla="*/ 5 h 10"/>
                <a:gd name="T44" fmla="*/ 5 w 24"/>
                <a:gd name="T45" fmla="*/ 1 h 10"/>
                <a:gd name="T46" fmla="*/ 13 w 24"/>
                <a:gd name="T47" fmla="*/ 1 h 10"/>
                <a:gd name="T48" fmla="*/ 16 w 24"/>
                <a:gd name="T49" fmla="*/ 2 h 10"/>
                <a:gd name="T50" fmla="*/ 23 w 24"/>
                <a:gd name="T51" fmla="*/ 9 h 10"/>
                <a:gd name="T52" fmla="*/ 24 w 24"/>
                <a:gd name="T53" fmla="*/ 8 h 10"/>
                <a:gd name="T54" fmla="*/ 16 w 24"/>
                <a:gd name="T5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" h="10"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1" y="2"/>
                    <a:pt x="2" y="1"/>
                    <a:pt x="5" y="0"/>
                  </a:cubicBezTo>
                  <a:cubicBezTo>
                    <a:pt x="7" y="0"/>
                    <a:pt x="10" y="0"/>
                    <a:pt x="13" y="0"/>
                  </a:cubicBezTo>
                  <a:cubicBezTo>
                    <a:pt x="14" y="0"/>
                    <a:pt x="15" y="0"/>
                    <a:pt x="16" y="1"/>
                  </a:cubicBezTo>
                  <a:cubicBezTo>
                    <a:pt x="21" y="2"/>
                    <a:pt x="24" y="5"/>
                    <a:pt x="24" y="8"/>
                  </a:cubicBezTo>
                  <a:cubicBezTo>
                    <a:pt x="24" y="9"/>
                    <a:pt x="24" y="9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6"/>
                    <a:pt x="20" y="4"/>
                    <a:pt x="16" y="2"/>
                  </a:cubicBezTo>
                  <a:cubicBezTo>
                    <a:pt x="15" y="2"/>
                    <a:pt x="14" y="2"/>
                    <a:pt x="13" y="1"/>
                  </a:cubicBezTo>
                  <a:cubicBezTo>
                    <a:pt x="10" y="1"/>
                    <a:pt x="7" y="1"/>
                    <a:pt x="5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lose/>
                  <a:moveTo>
                    <a:pt x="16" y="1"/>
                  </a:moveTo>
                  <a:cubicBezTo>
                    <a:pt x="15" y="1"/>
                    <a:pt x="14" y="1"/>
                    <a:pt x="13" y="0"/>
                  </a:cubicBezTo>
                  <a:cubicBezTo>
                    <a:pt x="10" y="0"/>
                    <a:pt x="7" y="0"/>
                    <a:pt x="5" y="1"/>
                  </a:cubicBezTo>
                  <a:cubicBezTo>
                    <a:pt x="3" y="1"/>
                    <a:pt x="1" y="3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5" y="1"/>
                  </a:cubicBezTo>
                  <a:cubicBezTo>
                    <a:pt x="7" y="1"/>
                    <a:pt x="10" y="1"/>
                    <a:pt x="13" y="1"/>
                  </a:cubicBezTo>
                  <a:cubicBezTo>
                    <a:pt x="14" y="1"/>
                    <a:pt x="15" y="2"/>
                    <a:pt x="16" y="2"/>
                  </a:cubicBezTo>
                  <a:cubicBezTo>
                    <a:pt x="21" y="3"/>
                    <a:pt x="24" y="6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5"/>
                    <a:pt x="21" y="3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3" name="Freeform 199"/>
            <p:cNvSpPr>
              <a:spLocks noEditPoints="1"/>
            </p:cNvSpPr>
            <p:nvPr/>
          </p:nvSpPr>
          <p:spPr bwMode="auto">
            <a:xfrm>
              <a:off x="5525610" y="5283115"/>
              <a:ext cx="703576" cy="1731627"/>
            </a:xfrm>
            <a:custGeom>
              <a:avLst/>
              <a:gdLst>
                <a:gd name="T0" fmla="*/ 34 w 35"/>
                <a:gd name="T1" fmla="*/ 35 h 85"/>
                <a:gd name="T2" fmla="*/ 27 w 35"/>
                <a:gd name="T3" fmla="*/ 35 h 85"/>
                <a:gd name="T4" fmla="*/ 22 w 35"/>
                <a:gd name="T5" fmla="*/ 30 h 85"/>
                <a:gd name="T6" fmla="*/ 20 w 35"/>
                <a:gd name="T7" fmla="*/ 25 h 85"/>
                <a:gd name="T8" fmla="*/ 20 w 35"/>
                <a:gd name="T9" fmla="*/ 23 h 85"/>
                <a:gd name="T10" fmla="*/ 20 w 35"/>
                <a:gd name="T11" fmla="*/ 21 h 85"/>
                <a:gd name="T12" fmla="*/ 19 w 35"/>
                <a:gd name="T13" fmla="*/ 20 h 85"/>
                <a:gd name="T14" fmla="*/ 17 w 35"/>
                <a:gd name="T15" fmla="*/ 19 h 85"/>
                <a:gd name="T16" fmla="*/ 15 w 35"/>
                <a:gd name="T17" fmla="*/ 19 h 85"/>
                <a:gd name="T18" fmla="*/ 13 w 35"/>
                <a:gd name="T19" fmla="*/ 20 h 85"/>
                <a:gd name="T20" fmla="*/ 9 w 35"/>
                <a:gd name="T21" fmla="*/ 20 h 85"/>
                <a:gd name="T22" fmla="*/ 6 w 35"/>
                <a:gd name="T23" fmla="*/ 11 h 85"/>
                <a:gd name="T24" fmla="*/ 5 w 35"/>
                <a:gd name="T25" fmla="*/ 7 h 85"/>
                <a:gd name="T26" fmla="*/ 6 w 35"/>
                <a:gd name="T27" fmla="*/ 5 h 85"/>
                <a:gd name="T28" fmla="*/ 4 w 35"/>
                <a:gd name="T29" fmla="*/ 4 h 85"/>
                <a:gd name="T30" fmla="*/ 4 w 35"/>
                <a:gd name="T31" fmla="*/ 1 h 85"/>
                <a:gd name="T32" fmla="*/ 2 w 35"/>
                <a:gd name="T33" fmla="*/ 1 h 85"/>
                <a:gd name="T34" fmla="*/ 2 w 35"/>
                <a:gd name="T35" fmla="*/ 5 h 85"/>
                <a:gd name="T36" fmla="*/ 0 w 35"/>
                <a:gd name="T37" fmla="*/ 7 h 85"/>
                <a:gd name="T38" fmla="*/ 2 w 35"/>
                <a:gd name="T39" fmla="*/ 9 h 85"/>
                <a:gd name="T40" fmla="*/ 3 w 35"/>
                <a:gd name="T41" fmla="*/ 12 h 85"/>
                <a:gd name="T42" fmla="*/ 4 w 35"/>
                <a:gd name="T43" fmla="*/ 15 h 85"/>
                <a:gd name="T44" fmla="*/ 6 w 35"/>
                <a:gd name="T45" fmla="*/ 22 h 85"/>
                <a:gd name="T46" fmla="*/ 5 w 35"/>
                <a:gd name="T47" fmla="*/ 29 h 85"/>
                <a:gd name="T48" fmla="*/ 7 w 35"/>
                <a:gd name="T49" fmla="*/ 31 h 85"/>
                <a:gd name="T50" fmla="*/ 8 w 35"/>
                <a:gd name="T51" fmla="*/ 33 h 85"/>
                <a:gd name="T52" fmla="*/ 8 w 35"/>
                <a:gd name="T53" fmla="*/ 37 h 85"/>
                <a:gd name="T54" fmla="*/ 11 w 35"/>
                <a:gd name="T55" fmla="*/ 39 h 85"/>
                <a:gd name="T56" fmla="*/ 9 w 35"/>
                <a:gd name="T57" fmla="*/ 45 h 85"/>
                <a:gd name="T58" fmla="*/ 11 w 35"/>
                <a:gd name="T59" fmla="*/ 49 h 85"/>
                <a:gd name="T60" fmla="*/ 12 w 35"/>
                <a:gd name="T61" fmla="*/ 55 h 85"/>
                <a:gd name="T62" fmla="*/ 13 w 35"/>
                <a:gd name="T63" fmla="*/ 60 h 85"/>
                <a:gd name="T64" fmla="*/ 13 w 35"/>
                <a:gd name="T65" fmla="*/ 63 h 85"/>
                <a:gd name="T66" fmla="*/ 13 w 35"/>
                <a:gd name="T67" fmla="*/ 67 h 85"/>
                <a:gd name="T68" fmla="*/ 14 w 35"/>
                <a:gd name="T69" fmla="*/ 72 h 85"/>
                <a:gd name="T70" fmla="*/ 15 w 35"/>
                <a:gd name="T71" fmla="*/ 76 h 85"/>
                <a:gd name="T72" fmla="*/ 13 w 35"/>
                <a:gd name="T73" fmla="*/ 78 h 85"/>
                <a:gd name="T74" fmla="*/ 13 w 35"/>
                <a:gd name="T75" fmla="*/ 82 h 85"/>
                <a:gd name="T76" fmla="*/ 35 w 35"/>
                <a:gd name="T77" fmla="*/ 80 h 85"/>
                <a:gd name="T78" fmla="*/ 32 w 35"/>
                <a:gd name="T79" fmla="*/ 75 h 85"/>
                <a:gd name="T80" fmla="*/ 30 w 35"/>
                <a:gd name="T81" fmla="*/ 61 h 85"/>
                <a:gd name="T82" fmla="*/ 31 w 35"/>
                <a:gd name="T83" fmla="*/ 58 h 85"/>
                <a:gd name="T84" fmla="*/ 29 w 35"/>
                <a:gd name="T85" fmla="*/ 48 h 85"/>
                <a:gd name="T86" fmla="*/ 33 w 35"/>
                <a:gd name="T87" fmla="*/ 42 h 85"/>
                <a:gd name="T88" fmla="*/ 9 w 35"/>
                <a:gd name="T89" fmla="*/ 22 h 85"/>
                <a:gd name="T90" fmla="*/ 12 w 35"/>
                <a:gd name="T91" fmla="*/ 22 h 85"/>
                <a:gd name="T92" fmla="*/ 12 w 35"/>
                <a:gd name="T93" fmla="*/ 26 h 85"/>
                <a:gd name="T94" fmla="*/ 10 w 35"/>
                <a:gd name="T95" fmla="*/ 23 h 85"/>
                <a:gd name="T96" fmla="*/ 13 w 35"/>
                <a:gd name="T97" fmla="*/ 2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" h="85">
                  <a:moveTo>
                    <a:pt x="34" y="38"/>
                  </a:moveTo>
                  <a:cubicBezTo>
                    <a:pt x="34" y="37"/>
                    <a:pt x="34" y="36"/>
                    <a:pt x="34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2" y="35"/>
                    <a:pt x="31" y="34"/>
                    <a:pt x="30" y="34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5"/>
                    <a:pt x="27" y="35"/>
                  </a:cubicBezTo>
                  <a:cubicBezTo>
                    <a:pt x="26" y="35"/>
                    <a:pt x="26" y="35"/>
                    <a:pt x="25" y="34"/>
                  </a:cubicBezTo>
                  <a:cubicBezTo>
                    <a:pt x="25" y="32"/>
                    <a:pt x="24" y="31"/>
                    <a:pt x="24" y="30"/>
                  </a:cubicBezTo>
                  <a:cubicBezTo>
                    <a:pt x="23" y="30"/>
                    <a:pt x="23" y="30"/>
                    <a:pt x="22" y="30"/>
                  </a:cubicBezTo>
                  <a:cubicBezTo>
                    <a:pt x="21" y="29"/>
                    <a:pt x="20" y="27"/>
                    <a:pt x="20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0" y="25"/>
                    <a:pt x="20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1"/>
                    <a:pt x="23" y="21"/>
                    <a:pt x="24" y="21"/>
                  </a:cubicBezTo>
                  <a:cubicBezTo>
                    <a:pt x="24" y="21"/>
                    <a:pt x="20" y="21"/>
                    <a:pt x="20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1" y="20"/>
                    <a:pt x="22" y="19"/>
                    <a:pt x="23" y="18"/>
                  </a:cubicBezTo>
                  <a:cubicBezTo>
                    <a:pt x="23" y="18"/>
                    <a:pt x="20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8"/>
                    <a:pt x="20" y="17"/>
                    <a:pt x="20" y="1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6" y="19"/>
                    <a:pt x="16" y="19"/>
                  </a:cubicBezTo>
                  <a:cubicBezTo>
                    <a:pt x="16" y="18"/>
                    <a:pt x="15" y="16"/>
                    <a:pt x="15" y="15"/>
                  </a:cubicBezTo>
                  <a:cubicBezTo>
                    <a:pt x="15" y="17"/>
                    <a:pt x="15" y="18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2" y="19"/>
                    <a:pt x="11" y="18"/>
                    <a:pt x="10" y="18"/>
                  </a:cubicBezTo>
                  <a:cubicBezTo>
                    <a:pt x="10" y="18"/>
                    <a:pt x="13" y="20"/>
                    <a:pt x="13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1"/>
                    <a:pt x="9" y="21"/>
                  </a:cubicBezTo>
                  <a:cubicBezTo>
                    <a:pt x="9" y="21"/>
                    <a:pt x="9" y="21"/>
                    <a:pt x="9" y="20"/>
                  </a:cubicBezTo>
                  <a:cubicBezTo>
                    <a:pt x="9" y="19"/>
                    <a:pt x="7" y="16"/>
                    <a:pt x="7" y="15"/>
                  </a:cubicBezTo>
                  <a:cubicBezTo>
                    <a:pt x="7" y="15"/>
                    <a:pt x="7" y="14"/>
                    <a:pt x="6" y="13"/>
                  </a:cubicBezTo>
                  <a:cubicBezTo>
                    <a:pt x="6" y="13"/>
                    <a:pt x="6" y="12"/>
                    <a:pt x="6" y="11"/>
                  </a:cubicBezTo>
                  <a:cubicBezTo>
                    <a:pt x="6" y="10"/>
                    <a:pt x="5" y="9"/>
                    <a:pt x="5" y="9"/>
                  </a:cubicBezTo>
                  <a:cubicBezTo>
                    <a:pt x="5" y="9"/>
                    <a:pt x="5" y="9"/>
                    <a:pt x="5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7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6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2" y="2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3" y="13"/>
                    <a:pt x="3" y="14"/>
                  </a:cubicBezTo>
                  <a:cubicBezTo>
                    <a:pt x="4" y="15"/>
                    <a:pt x="4" y="14"/>
                    <a:pt x="4" y="15"/>
                  </a:cubicBezTo>
                  <a:cubicBezTo>
                    <a:pt x="4" y="15"/>
                    <a:pt x="4" y="16"/>
                    <a:pt x="4" y="16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20"/>
                    <a:pt x="5" y="21"/>
                    <a:pt x="6" y="22"/>
                  </a:cubicBezTo>
                  <a:cubicBezTo>
                    <a:pt x="6" y="23"/>
                    <a:pt x="6" y="23"/>
                    <a:pt x="6" y="24"/>
                  </a:cubicBezTo>
                  <a:cubicBezTo>
                    <a:pt x="6" y="25"/>
                    <a:pt x="5" y="27"/>
                    <a:pt x="5" y="27"/>
                  </a:cubicBezTo>
                  <a:cubicBezTo>
                    <a:pt x="5" y="28"/>
                    <a:pt x="5" y="28"/>
                    <a:pt x="5" y="29"/>
                  </a:cubicBezTo>
                  <a:cubicBezTo>
                    <a:pt x="5" y="29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7" y="31"/>
                    <a:pt x="7" y="31"/>
                  </a:cubicBezTo>
                  <a:cubicBezTo>
                    <a:pt x="7" y="31"/>
                    <a:pt x="7" y="31"/>
                    <a:pt x="7" y="32"/>
                  </a:cubicBezTo>
                  <a:cubicBezTo>
                    <a:pt x="7" y="33"/>
                    <a:pt x="7" y="33"/>
                    <a:pt x="8" y="32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4"/>
                    <a:pt x="8" y="35"/>
                  </a:cubicBezTo>
                  <a:cubicBezTo>
                    <a:pt x="8" y="35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0" y="40"/>
                    <a:pt x="10" y="41"/>
                    <a:pt x="10" y="42"/>
                  </a:cubicBezTo>
                  <a:cubicBezTo>
                    <a:pt x="9" y="43"/>
                    <a:pt x="10" y="44"/>
                    <a:pt x="10" y="44"/>
                  </a:cubicBezTo>
                  <a:cubicBezTo>
                    <a:pt x="10" y="44"/>
                    <a:pt x="9" y="44"/>
                    <a:pt x="9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0" y="47"/>
                    <a:pt x="11" y="47"/>
                    <a:pt x="11" y="47"/>
                  </a:cubicBezTo>
                  <a:cubicBezTo>
                    <a:pt x="11" y="47"/>
                    <a:pt x="11" y="49"/>
                    <a:pt x="11" y="49"/>
                  </a:cubicBezTo>
                  <a:cubicBezTo>
                    <a:pt x="11" y="49"/>
                    <a:pt x="11" y="50"/>
                    <a:pt x="11" y="52"/>
                  </a:cubicBezTo>
                  <a:cubicBezTo>
                    <a:pt x="11" y="53"/>
                    <a:pt x="12" y="53"/>
                    <a:pt x="12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6"/>
                  </a:cubicBezTo>
                  <a:cubicBezTo>
                    <a:pt x="12" y="57"/>
                    <a:pt x="13" y="57"/>
                    <a:pt x="13" y="58"/>
                  </a:cubicBezTo>
                  <a:cubicBezTo>
                    <a:pt x="13" y="58"/>
                    <a:pt x="13" y="59"/>
                    <a:pt x="13" y="60"/>
                  </a:cubicBezTo>
                  <a:cubicBezTo>
                    <a:pt x="13" y="60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5"/>
                    <a:pt x="14" y="65"/>
                    <a:pt x="13" y="65"/>
                  </a:cubicBezTo>
                  <a:cubicBezTo>
                    <a:pt x="13" y="66"/>
                    <a:pt x="13" y="67"/>
                    <a:pt x="13" y="67"/>
                  </a:cubicBezTo>
                  <a:cubicBezTo>
                    <a:pt x="14" y="68"/>
                    <a:pt x="14" y="68"/>
                    <a:pt x="14" y="69"/>
                  </a:cubicBezTo>
                  <a:cubicBezTo>
                    <a:pt x="14" y="69"/>
                    <a:pt x="14" y="71"/>
                    <a:pt x="14" y="71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4" y="72"/>
                    <a:pt x="14" y="73"/>
                    <a:pt x="15" y="74"/>
                  </a:cubicBezTo>
                  <a:cubicBezTo>
                    <a:pt x="15" y="74"/>
                    <a:pt x="15" y="75"/>
                    <a:pt x="15" y="75"/>
                  </a:cubicBezTo>
                  <a:cubicBezTo>
                    <a:pt x="15" y="75"/>
                    <a:pt x="15" y="76"/>
                    <a:pt x="15" y="76"/>
                  </a:cubicBezTo>
                  <a:cubicBezTo>
                    <a:pt x="15" y="76"/>
                    <a:pt x="14" y="77"/>
                    <a:pt x="13" y="77"/>
                  </a:cubicBezTo>
                  <a:cubicBezTo>
                    <a:pt x="13" y="77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9"/>
                    <a:pt x="13" y="79"/>
                    <a:pt x="13" y="80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2" y="81"/>
                    <a:pt x="13" y="82"/>
                    <a:pt x="13" y="82"/>
                  </a:cubicBezTo>
                  <a:cubicBezTo>
                    <a:pt x="13" y="83"/>
                    <a:pt x="13" y="84"/>
                    <a:pt x="13" y="85"/>
                  </a:cubicBezTo>
                  <a:cubicBezTo>
                    <a:pt x="21" y="84"/>
                    <a:pt x="28" y="83"/>
                    <a:pt x="35" y="82"/>
                  </a:cubicBezTo>
                  <a:cubicBezTo>
                    <a:pt x="35" y="81"/>
                    <a:pt x="35" y="81"/>
                    <a:pt x="35" y="80"/>
                  </a:cubicBezTo>
                  <a:cubicBezTo>
                    <a:pt x="35" y="80"/>
                    <a:pt x="35" y="79"/>
                    <a:pt x="34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5"/>
                    <a:pt x="32" y="75"/>
                    <a:pt x="32" y="75"/>
                  </a:cubicBezTo>
                  <a:cubicBezTo>
                    <a:pt x="32" y="75"/>
                    <a:pt x="31" y="68"/>
                    <a:pt x="30" y="68"/>
                  </a:cubicBezTo>
                  <a:cubicBezTo>
                    <a:pt x="31" y="67"/>
                    <a:pt x="31" y="66"/>
                    <a:pt x="31" y="66"/>
                  </a:cubicBezTo>
                  <a:cubicBezTo>
                    <a:pt x="31" y="66"/>
                    <a:pt x="30" y="62"/>
                    <a:pt x="30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0"/>
                    <a:pt x="31" y="59"/>
                  </a:cubicBezTo>
                  <a:cubicBezTo>
                    <a:pt x="31" y="59"/>
                    <a:pt x="31" y="58"/>
                    <a:pt x="31" y="58"/>
                  </a:cubicBezTo>
                  <a:cubicBezTo>
                    <a:pt x="31" y="58"/>
                    <a:pt x="30" y="54"/>
                    <a:pt x="30" y="54"/>
                  </a:cubicBezTo>
                  <a:cubicBezTo>
                    <a:pt x="30" y="53"/>
                    <a:pt x="29" y="49"/>
                    <a:pt x="29" y="49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1" y="47"/>
                    <a:pt x="31" y="47"/>
                  </a:cubicBezTo>
                  <a:cubicBezTo>
                    <a:pt x="31" y="46"/>
                    <a:pt x="31" y="44"/>
                    <a:pt x="31" y="43"/>
                  </a:cubicBezTo>
                  <a:cubicBezTo>
                    <a:pt x="32" y="42"/>
                    <a:pt x="33" y="42"/>
                    <a:pt x="33" y="42"/>
                  </a:cubicBezTo>
                  <a:cubicBezTo>
                    <a:pt x="33" y="41"/>
                    <a:pt x="34" y="40"/>
                    <a:pt x="34" y="39"/>
                  </a:cubicBezTo>
                  <a:cubicBezTo>
                    <a:pt x="34" y="39"/>
                    <a:pt x="34" y="38"/>
                    <a:pt x="34" y="38"/>
                  </a:cubicBezTo>
                  <a:close/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1" y="23"/>
                    <a:pt x="10" y="23"/>
                  </a:cubicBezTo>
                  <a:lnTo>
                    <a:pt x="9" y="22"/>
                  </a:lnTo>
                  <a:close/>
                  <a:moveTo>
                    <a:pt x="12" y="26"/>
                  </a:moveTo>
                  <a:cubicBezTo>
                    <a:pt x="12" y="26"/>
                    <a:pt x="12" y="26"/>
                    <a:pt x="12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3" y="25"/>
                    <a:pt x="13" y="25"/>
                  </a:cubicBezTo>
                  <a:lnTo>
                    <a:pt x="12" y="2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4" name="Freeform 200"/>
            <p:cNvSpPr>
              <a:spLocks noEditPoints="1"/>
            </p:cNvSpPr>
            <p:nvPr/>
          </p:nvSpPr>
          <p:spPr bwMode="auto">
            <a:xfrm>
              <a:off x="6550383" y="4835187"/>
              <a:ext cx="823752" cy="2077953"/>
            </a:xfrm>
            <a:custGeom>
              <a:avLst/>
              <a:gdLst>
                <a:gd name="T0" fmla="*/ 29 w 41"/>
                <a:gd name="T1" fmla="*/ 101 h 102"/>
                <a:gd name="T2" fmla="*/ 35 w 41"/>
                <a:gd name="T3" fmla="*/ 101 h 102"/>
                <a:gd name="T4" fmla="*/ 40 w 41"/>
                <a:gd name="T5" fmla="*/ 68 h 102"/>
                <a:gd name="T6" fmla="*/ 30 w 41"/>
                <a:gd name="T7" fmla="*/ 35 h 102"/>
                <a:gd name="T8" fmla="*/ 5 w 41"/>
                <a:gd name="T9" fmla="*/ 15 h 102"/>
                <a:gd name="T10" fmla="*/ 23 w 41"/>
                <a:gd name="T11" fmla="*/ 44 h 102"/>
                <a:gd name="T12" fmla="*/ 10 w 41"/>
                <a:gd name="T13" fmla="*/ 48 h 102"/>
                <a:gd name="T14" fmla="*/ 25 w 41"/>
                <a:gd name="T15" fmla="*/ 39 h 102"/>
                <a:gd name="T16" fmla="*/ 28 w 41"/>
                <a:gd name="T17" fmla="*/ 51 h 102"/>
                <a:gd name="T18" fmla="*/ 26 w 41"/>
                <a:gd name="T19" fmla="*/ 44 h 102"/>
                <a:gd name="T20" fmla="*/ 25 w 41"/>
                <a:gd name="T21" fmla="*/ 40 h 102"/>
                <a:gd name="T22" fmla="*/ 10 w 41"/>
                <a:gd name="T23" fmla="*/ 55 h 102"/>
                <a:gd name="T24" fmla="*/ 11 w 41"/>
                <a:gd name="T25" fmla="*/ 59 h 102"/>
                <a:gd name="T26" fmla="*/ 28 w 41"/>
                <a:gd name="T27" fmla="*/ 62 h 102"/>
                <a:gd name="T28" fmla="*/ 11 w 41"/>
                <a:gd name="T29" fmla="*/ 66 h 102"/>
                <a:gd name="T30" fmla="*/ 12 w 41"/>
                <a:gd name="T31" fmla="*/ 70 h 102"/>
                <a:gd name="T32" fmla="*/ 29 w 41"/>
                <a:gd name="T33" fmla="*/ 71 h 102"/>
                <a:gd name="T34" fmla="*/ 29 w 41"/>
                <a:gd name="T35" fmla="*/ 97 h 102"/>
                <a:gd name="T36" fmla="*/ 13 w 41"/>
                <a:gd name="T37" fmla="*/ 95 h 102"/>
                <a:gd name="T38" fmla="*/ 29 w 41"/>
                <a:gd name="T39" fmla="*/ 92 h 102"/>
                <a:gd name="T40" fmla="*/ 13 w 41"/>
                <a:gd name="T41" fmla="*/ 86 h 102"/>
                <a:gd name="T42" fmla="*/ 30 w 41"/>
                <a:gd name="T43" fmla="*/ 82 h 102"/>
                <a:gd name="T44" fmla="*/ 30 w 41"/>
                <a:gd name="T45" fmla="*/ 78 h 102"/>
                <a:gd name="T46" fmla="*/ 12 w 41"/>
                <a:gd name="T47" fmla="*/ 77 h 102"/>
                <a:gd name="T48" fmla="*/ 29 w 41"/>
                <a:gd name="T49" fmla="*/ 53 h 102"/>
                <a:gd name="T50" fmla="*/ 32 w 41"/>
                <a:gd name="T51" fmla="*/ 81 h 102"/>
                <a:gd name="T52" fmla="*/ 32 w 41"/>
                <a:gd name="T53" fmla="*/ 89 h 102"/>
                <a:gd name="T54" fmla="*/ 33 w 41"/>
                <a:gd name="T55" fmla="*/ 92 h 102"/>
                <a:gd name="T56" fmla="*/ 32 w 41"/>
                <a:gd name="T57" fmla="*/ 84 h 102"/>
                <a:gd name="T58" fmla="*/ 32 w 41"/>
                <a:gd name="T59" fmla="*/ 84 h 102"/>
                <a:gd name="T60" fmla="*/ 33 w 41"/>
                <a:gd name="T61" fmla="*/ 72 h 102"/>
                <a:gd name="T62" fmla="*/ 32 w 41"/>
                <a:gd name="T63" fmla="*/ 69 h 102"/>
                <a:gd name="T64" fmla="*/ 33 w 41"/>
                <a:gd name="T65" fmla="*/ 65 h 102"/>
                <a:gd name="T66" fmla="*/ 31 w 41"/>
                <a:gd name="T67" fmla="*/ 62 h 102"/>
                <a:gd name="T68" fmla="*/ 31 w 41"/>
                <a:gd name="T69" fmla="*/ 58 h 102"/>
                <a:gd name="T70" fmla="*/ 32 w 41"/>
                <a:gd name="T71" fmla="*/ 99 h 102"/>
                <a:gd name="T72" fmla="*/ 33 w 41"/>
                <a:gd name="T73" fmla="*/ 94 h 102"/>
                <a:gd name="T74" fmla="*/ 36 w 41"/>
                <a:gd name="T75" fmla="*/ 96 h 102"/>
                <a:gd name="T76" fmla="*/ 36 w 41"/>
                <a:gd name="T77" fmla="*/ 92 h 102"/>
                <a:gd name="T78" fmla="*/ 34 w 41"/>
                <a:gd name="T79" fmla="*/ 89 h 102"/>
                <a:gd name="T80" fmla="*/ 37 w 41"/>
                <a:gd name="T81" fmla="*/ 86 h 102"/>
                <a:gd name="T82" fmla="*/ 34 w 41"/>
                <a:gd name="T83" fmla="*/ 79 h 102"/>
                <a:gd name="T84" fmla="*/ 36 w 41"/>
                <a:gd name="T85" fmla="*/ 77 h 102"/>
                <a:gd name="T86" fmla="*/ 36 w 41"/>
                <a:gd name="T87" fmla="*/ 72 h 102"/>
                <a:gd name="T88" fmla="*/ 34 w 41"/>
                <a:gd name="T89" fmla="*/ 69 h 102"/>
                <a:gd name="T90" fmla="*/ 36 w 41"/>
                <a:gd name="T91" fmla="*/ 67 h 102"/>
                <a:gd name="T92" fmla="*/ 32 w 41"/>
                <a:gd name="T93" fmla="*/ 60 h 102"/>
                <a:gd name="T94" fmla="*/ 34 w 41"/>
                <a:gd name="T95" fmla="*/ 58 h 102"/>
                <a:gd name="T96" fmla="*/ 33 w 41"/>
                <a:gd name="T97" fmla="*/ 54 h 102"/>
                <a:gd name="T98" fmla="*/ 30 w 41"/>
                <a:gd name="T99" fmla="*/ 51 h 102"/>
                <a:gd name="T100" fmla="*/ 31 w 41"/>
                <a:gd name="T101" fmla="*/ 49 h 102"/>
                <a:gd name="T102" fmla="*/ 27 w 41"/>
                <a:gd name="T103" fmla="*/ 42 h 102"/>
                <a:gd name="T104" fmla="*/ 28 w 41"/>
                <a:gd name="T105" fmla="*/ 40 h 102"/>
                <a:gd name="T106" fmla="*/ 26 w 41"/>
                <a:gd name="T107" fmla="*/ 37 h 102"/>
                <a:gd name="T108" fmla="*/ 22 w 41"/>
                <a:gd name="T109" fmla="*/ 34 h 102"/>
                <a:gd name="T110" fmla="*/ 10 w 41"/>
                <a:gd name="T111" fmla="*/ 43 h 102"/>
                <a:gd name="T112" fmla="*/ 21 w 41"/>
                <a:gd name="T113" fmla="*/ 38 h 102"/>
                <a:gd name="T114" fmla="*/ 8 w 41"/>
                <a:gd name="T115" fmla="*/ 1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1" h="102">
                  <a:moveTo>
                    <a:pt x="7" y="102"/>
                  </a:moveTo>
                  <a:cubicBezTo>
                    <a:pt x="10" y="102"/>
                    <a:pt x="12" y="102"/>
                    <a:pt x="15" y="102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101"/>
                    <a:pt x="15" y="101"/>
                    <a:pt x="14" y="100"/>
                  </a:cubicBezTo>
                  <a:cubicBezTo>
                    <a:pt x="19" y="100"/>
                    <a:pt x="24" y="100"/>
                    <a:pt x="28" y="99"/>
                  </a:cubicBezTo>
                  <a:cubicBezTo>
                    <a:pt x="28" y="100"/>
                    <a:pt x="28" y="100"/>
                    <a:pt x="28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101"/>
                    <a:pt x="29" y="101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1" y="100"/>
                    <a:pt x="31" y="100"/>
                    <a:pt x="31" y="99"/>
                  </a:cubicBezTo>
                  <a:cubicBezTo>
                    <a:pt x="31" y="99"/>
                    <a:pt x="32" y="99"/>
                    <a:pt x="32" y="99"/>
                  </a:cubicBezTo>
                  <a:cubicBezTo>
                    <a:pt x="32" y="100"/>
                    <a:pt x="32" y="100"/>
                    <a:pt x="32" y="101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2" y="100"/>
                    <a:pt x="32" y="100"/>
                    <a:pt x="33" y="99"/>
                  </a:cubicBezTo>
                  <a:cubicBezTo>
                    <a:pt x="34" y="99"/>
                    <a:pt x="35" y="99"/>
                    <a:pt x="36" y="99"/>
                  </a:cubicBezTo>
                  <a:cubicBezTo>
                    <a:pt x="35" y="100"/>
                    <a:pt x="35" y="100"/>
                    <a:pt x="35" y="101"/>
                  </a:cubicBezTo>
                  <a:cubicBezTo>
                    <a:pt x="38" y="101"/>
                    <a:pt x="39" y="101"/>
                    <a:pt x="40" y="101"/>
                  </a:cubicBezTo>
                  <a:cubicBezTo>
                    <a:pt x="39" y="100"/>
                    <a:pt x="39" y="97"/>
                    <a:pt x="39" y="96"/>
                  </a:cubicBezTo>
                  <a:cubicBezTo>
                    <a:pt x="39" y="95"/>
                    <a:pt x="40" y="92"/>
                    <a:pt x="40" y="92"/>
                  </a:cubicBezTo>
                  <a:cubicBezTo>
                    <a:pt x="39" y="90"/>
                    <a:pt x="40" y="88"/>
                    <a:pt x="41" y="87"/>
                  </a:cubicBezTo>
                  <a:cubicBezTo>
                    <a:pt x="40" y="86"/>
                    <a:pt x="40" y="83"/>
                    <a:pt x="41" y="82"/>
                  </a:cubicBezTo>
                  <a:cubicBezTo>
                    <a:pt x="40" y="81"/>
                    <a:pt x="40" y="78"/>
                    <a:pt x="41" y="77"/>
                  </a:cubicBezTo>
                  <a:cubicBezTo>
                    <a:pt x="40" y="76"/>
                    <a:pt x="40" y="74"/>
                    <a:pt x="40" y="72"/>
                  </a:cubicBezTo>
                  <a:cubicBezTo>
                    <a:pt x="39" y="71"/>
                    <a:pt x="40" y="69"/>
                    <a:pt x="40" y="68"/>
                  </a:cubicBezTo>
                  <a:cubicBezTo>
                    <a:pt x="38" y="66"/>
                    <a:pt x="38" y="64"/>
                    <a:pt x="39" y="63"/>
                  </a:cubicBezTo>
                  <a:cubicBezTo>
                    <a:pt x="37" y="61"/>
                    <a:pt x="37" y="59"/>
                    <a:pt x="37" y="59"/>
                  </a:cubicBezTo>
                  <a:cubicBezTo>
                    <a:pt x="36" y="57"/>
                    <a:pt x="36" y="55"/>
                    <a:pt x="36" y="54"/>
                  </a:cubicBezTo>
                  <a:cubicBezTo>
                    <a:pt x="34" y="52"/>
                    <a:pt x="34" y="50"/>
                    <a:pt x="34" y="50"/>
                  </a:cubicBezTo>
                  <a:cubicBezTo>
                    <a:pt x="31" y="47"/>
                    <a:pt x="32" y="45"/>
                    <a:pt x="32" y="45"/>
                  </a:cubicBezTo>
                  <a:cubicBezTo>
                    <a:pt x="32" y="45"/>
                    <a:pt x="32" y="45"/>
                    <a:pt x="30" y="44"/>
                  </a:cubicBezTo>
                  <a:cubicBezTo>
                    <a:pt x="29" y="42"/>
                    <a:pt x="28" y="40"/>
                    <a:pt x="28" y="40"/>
                  </a:cubicBezTo>
                  <a:cubicBezTo>
                    <a:pt x="29" y="38"/>
                    <a:pt x="30" y="37"/>
                    <a:pt x="30" y="35"/>
                  </a:cubicBezTo>
                  <a:cubicBezTo>
                    <a:pt x="30" y="35"/>
                    <a:pt x="32" y="35"/>
                    <a:pt x="33" y="35"/>
                  </a:cubicBezTo>
                  <a:cubicBezTo>
                    <a:pt x="35" y="35"/>
                    <a:pt x="34" y="34"/>
                    <a:pt x="33" y="34"/>
                  </a:cubicBezTo>
                  <a:cubicBezTo>
                    <a:pt x="30" y="33"/>
                    <a:pt x="26" y="34"/>
                    <a:pt x="25" y="34"/>
                  </a:cubicBezTo>
                  <a:cubicBezTo>
                    <a:pt x="24" y="34"/>
                    <a:pt x="23" y="34"/>
                    <a:pt x="22" y="34"/>
                  </a:cubicBezTo>
                  <a:cubicBezTo>
                    <a:pt x="13" y="21"/>
                    <a:pt x="7" y="16"/>
                    <a:pt x="7" y="16"/>
                  </a:cubicBezTo>
                  <a:cubicBezTo>
                    <a:pt x="7" y="11"/>
                    <a:pt x="6" y="5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5" y="7"/>
                    <a:pt x="5" y="11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34"/>
                    <a:pt x="5" y="37"/>
                  </a:cubicBezTo>
                  <a:cubicBezTo>
                    <a:pt x="3" y="37"/>
                    <a:pt x="0" y="38"/>
                    <a:pt x="0" y="3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" y="41"/>
                    <a:pt x="4" y="42"/>
                    <a:pt x="5" y="43"/>
                  </a:cubicBezTo>
                  <a:cubicBezTo>
                    <a:pt x="6" y="63"/>
                    <a:pt x="7" y="83"/>
                    <a:pt x="7" y="102"/>
                  </a:cubicBezTo>
                  <a:close/>
                  <a:moveTo>
                    <a:pt x="10" y="46"/>
                  </a:moveTo>
                  <a:cubicBezTo>
                    <a:pt x="14" y="45"/>
                    <a:pt x="19" y="44"/>
                    <a:pt x="23" y="44"/>
                  </a:cubicBezTo>
                  <a:cubicBezTo>
                    <a:pt x="23" y="44"/>
                    <a:pt x="24" y="45"/>
                    <a:pt x="24" y="45"/>
                  </a:cubicBezTo>
                  <a:cubicBezTo>
                    <a:pt x="19" y="46"/>
                    <a:pt x="15" y="47"/>
                    <a:pt x="10" y="47"/>
                  </a:cubicBezTo>
                  <a:cubicBezTo>
                    <a:pt x="10" y="47"/>
                    <a:pt x="10" y="46"/>
                    <a:pt x="10" y="46"/>
                  </a:cubicBezTo>
                  <a:close/>
                  <a:moveTo>
                    <a:pt x="10" y="48"/>
                  </a:moveTo>
                  <a:cubicBezTo>
                    <a:pt x="15" y="47"/>
                    <a:pt x="19" y="47"/>
                    <a:pt x="24" y="46"/>
                  </a:cubicBezTo>
                  <a:cubicBezTo>
                    <a:pt x="24" y="47"/>
                    <a:pt x="24" y="47"/>
                    <a:pt x="25" y="48"/>
                  </a:cubicBezTo>
                  <a:cubicBezTo>
                    <a:pt x="20" y="48"/>
                    <a:pt x="15" y="49"/>
                    <a:pt x="10" y="50"/>
                  </a:cubicBezTo>
                  <a:cubicBezTo>
                    <a:pt x="10" y="49"/>
                    <a:pt x="10" y="49"/>
                    <a:pt x="10" y="48"/>
                  </a:cubicBezTo>
                  <a:close/>
                  <a:moveTo>
                    <a:pt x="10" y="50"/>
                  </a:moveTo>
                  <a:cubicBezTo>
                    <a:pt x="15" y="50"/>
                    <a:pt x="20" y="49"/>
                    <a:pt x="25" y="48"/>
                  </a:cubicBezTo>
                  <a:cubicBezTo>
                    <a:pt x="25" y="49"/>
                    <a:pt x="25" y="49"/>
                    <a:pt x="25" y="50"/>
                  </a:cubicBezTo>
                  <a:cubicBezTo>
                    <a:pt x="20" y="51"/>
                    <a:pt x="15" y="51"/>
                    <a:pt x="10" y="52"/>
                  </a:cubicBezTo>
                  <a:cubicBezTo>
                    <a:pt x="10" y="51"/>
                    <a:pt x="10" y="51"/>
                    <a:pt x="10" y="50"/>
                  </a:cubicBezTo>
                  <a:close/>
                  <a:moveTo>
                    <a:pt x="24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lnTo>
                    <a:pt x="24" y="39"/>
                  </a:lnTo>
                  <a:close/>
                  <a:moveTo>
                    <a:pt x="28" y="48"/>
                  </a:moveTo>
                  <a:cubicBezTo>
                    <a:pt x="27" y="48"/>
                    <a:pt x="27" y="47"/>
                    <a:pt x="27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8"/>
                    <a:pt x="28" y="48"/>
                  </a:cubicBez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0"/>
                    <a:pt x="28" y="50"/>
                    <a:pt x="28" y="49"/>
                  </a:cubicBezTo>
                  <a:lnTo>
                    <a:pt x="29" y="49"/>
                  </a:lnTo>
                  <a:close/>
                  <a:moveTo>
                    <a:pt x="27" y="46"/>
                  </a:moveTo>
                  <a:cubicBezTo>
                    <a:pt x="27" y="46"/>
                    <a:pt x="27" y="45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5"/>
                    <a:pt x="27" y="46"/>
                    <a:pt x="28" y="46"/>
                  </a:cubicBezTo>
                  <a:lnTo>
                    <a:pt x="27" y="46"/>
                  </a:lnTo>
                  <a:close/>
                  <a:moveTo>
                    <a:pt x="26" y="44"/>
                  </a:moveTo>
                  <a:cubicBezTo>
                    <a:pt x="26" y="43"/>
                    <a:pt x="26" y="43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7" y="44"/>
                  </a:cubicBezTo>
                  <a:lnTo>
                    <a:pt x="26" y="44"/>
                  </a:lnTo>
                  <a:close/>
                  <a:moveTo>
                    <a:pt x="25" y="42"/>
                  </a:moveTo>
                  <a:cubicBezTo>
                    <a:pt x="25" y="41"/>
                    <a:pt x="25" y="41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6" y="42"/>
                  </a:cubicBezTo>
                  <a:lnTo>
                    <a:pt x="25" y="42"/>
                  </a:lnTo>
                  <a:close/>
                  <a:moveTo>
                    <a:pt x="10" y="52"/>
                  </a:moveTo>
                  <a:cubicBezTo>
                    <a:pt x="15" y="52"/>
                    <a:pt x="20" y="51"/>
                    <a:pt x="25" y="50"/>
                  </a:cubicBezTo>
                  <a:cubicBezTo>
                    <a:pt x="26" y="51"/>
                    <a:pt x="26" y="52"/>
                    <a:pt x="26" y="52"/>
                  </a:cubicBezTo>
                  <a:cubicBezTo>
                    <a:pt x="21" y="53"/>
                    <a:pt x="16" y="54"/>
                    <a:pt x="10" y="54"/>
                  </a:cubicBezTo>
                  <a:cubicBezTo>
                    <a:pt x="10" y="54"/>
                    <a:pt x="10" y="53"/>
                    <a:pt x="10" y="52"/>
                  </a:cubicBezTo>
                  <a:close/>
                  <a:moveTo>
                    <a:pt x="10" y="55"/>
                  </a:moveTo>
                  <a:cubicBezTo>
                    <a:pt x="10" y="55"/>
                    <a:pt x="10" y="55"/>
                    <a:pt x="10" y="55"/>
                  </a:cubicBezTo>
                  <a:cubicBezTo>
                    <a:pt x="16" y="54"/>
                    <a:pt x="21" y="53"/>
                    <a:pt x="26" y="53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1" y="55"/>
                    <a:pt x="16" y="56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6" y="56"/>
                    <a:pt x="21" y="56"/>
                    <a:pt x="27" y="55"/>
                  </a:cubicBezTo>
                  <a:cubicBezTo>
                    <a:pt x="27" y="56"/>
                    <a:pt x="27" y="56"/>
                    <a:pt x="27" y="57"/>
                  </a:cubicBezTo>
                  <a:cubicBezTo>
                    <a:pt x="22" y="57"/>
                    <a:pt x="16" y="58"/>
                    <a:pt x="11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6" y="59"/>
                    <a:pt x="22" y="58"/>
                    <a:pt x="27" y="57"/>
                  </a:cubicBezTo>
                  <a:cubicBezTo>
                    <a:pt x="27" y="58"/>
                    <a:pt x="28" y="59"/>
                    <a:pt x="28" y="59"/>
                  </a:cubicBezTo>
                  <a:cubicBezTo>
                    <a:pt x="22" y="60"/>
                    <a:pt x="17" y="60"/>
                    <a:pt x="11" y="61"/>
                  </a:cubicBezTo>
                  <a:cubicBezTo>
                    <a:pt x="11" y="59"/>
                    <a:pt x="11" y="57"/>
                    <a:pt x="10" y="55"/>
                  </a:cubicBezTo>
                  <a:close/>
                  <a:moveTo>
                    <a:pt x="11" y="62"/>
                  </a:moveTo>
                  <a:cubicBezTo>
                    <a:pt x="17" y="61"/>
                    <a:pt x="22" y="60"/>
                    <a:pt x="28" y="60"/>
                  </a:cubicBezTo>
                  <a:cubicBezTo>
                    <a:pt x="28" y="60"/>
                    <a:pt x="28" y="61"/>
                    <a:pt x="28" y="62"/>
                  </a:cubicBezTo>
                  <a:cubicBezTo>
                    <a:pt x="22" y="62"/>
                    <a:pt x="17" y="63"/>
                    <a:pt x="11" y="63"/>
                  </a:cubicBezTo>
                  <a:cubicBezTo>
                    <a:pt x="11" y="63"/>
                    <a:pt x="11" y="62"/>
                    <a:pt x="11" y="62"/>
                  </a:cubicBezTo>
                  <a:close/>
                  <a:moveTo>
                    <a:pt x="11" y="64"/>
                  </a:moveTo>
                  <a:cubicBezTo>
                    <a:pt x="17" y="63"/>
                    <a:pt x="23" y="63"/>
                    <a:pt x="28" y="62"/>
                  </a:cubicBezTo>
                  <a:cubicBezTo>
                    <a:pt x="28" y="63"/>
                    <a:pt x="28" y="63"/>
                    <a:pt x="29" y="64"/>
                  </a:cubicBezTo>
                  <a:cubicBezTo>
                    <a:pt x="23" y="64"/>
                    <a:pt x="17" y="65"/>
                    <a:pt x="11" y="66"/>
                  </a:cubicBezTo>
                  <a:cubicBezTo>
                    <a:pt x="11" y="65"/>
                    <a:pt x="11" y="64"/>
                    <a:pt x="11" y="64"/>
                  </a:cubicBezTo>
                  <a:close/>
                  <a:moveTo>
                    <a:pt x="11" y="66"/>
                  </a:moveTo>
                  <a:cubicBezTo>
                    <a:pt x="17" y="65"/>
                    <a:pt x="23" y="65"/>
                    <a:pt x="29" y="64"/>
                  </a:cubicBezTo>
                  <a:cubicBezTo>
                    <a:pt x="29" y="65"/>
                    <a:pt x="29" y="66"/>
                    <a:pt x="29" y="66"/>
                  </a:cubicBezTo>
                  <a:cubicBezTo>
                    <a:pt x="23" y="67"/>
                    <a:pt x="17" y="67"/>
                    <a:pt x="11" y="68"/>
                  </a:cubicBezTo>
                  <a:cubicBezTo>
                    <a:pt x="11" y="67"/>
                    <a:pt x="11" y="67"/>
                    <a:pt x="11" y="66"/>
                  </a:cubicBezTo>
                  <a:close/>
                  <a:moveTo>
                    <a:pt x="11" y="68"/>
                  </a:moveTo>
                  <a:cubicBezTo>
                    <a:pt x="17" y="68"/>
                    <a:pt x="23" y="67"/>
                    <a:pt x="29" y="67"/>
                  </a:cubicBezTo>
                  <a:cubicBezTo>
                    <a:pt x="29" y="67"/>
                    <a:pt x="29" y="68"/>
                    <a:pt x="29" y="68"/>
                  </a:cubicBezTo>
                  <a:cubicBezTo>
                    <a:pt x="23" y="69"/>
                    <a:pt x="17" y="70"/>
                    <a:pt x="12" y="70"/>
                  </a:cubicBezTo>
                  <a:cubicBezTo>
                    <a:pt x="12" y="70"/>
                    <a:pt x="12" y="69"/>
                    <a:pt x="11" y="68"/>
                  </a:cubicBezTo>
                  <a:close/>
                  <a:moveTo>
                    <a:pt x="12" y="71"/>
                  </a:moveTo>
                  <a:cubicBezTo>
                    <a:pt x="18" y="70"/>
                    <a:pt x="23" y="69"/>
                    <a:pt x="29" y="69"/>
                  </a:cubicBezTo>
                  <a:cubicBezTo>
                    <a:pt x="29" y="70"/>
                    <a:pt x="29" y="70"/>
                    <a:pt x="29" y="71"/>
                  </a:cubicBezTo>
                  <a:cubicBezTo>
                    <a:pt x="24" y="71"/>
                    <a:pt x="18" y="72"/>
                    <a:pt x="12" y="72"/>
                  </a:cubicBezTo>
                  <a:cubicBezTo>
                    <a:pt x="12" y="72"/>
                    <a:pt x="12" y="71"/>
                    <a:pt x="12" y="71"/>
                  </a:cubicBezTo>
                  <a:close/>
                  <a:moveTo>
                    <a:pt x="12" y="73"/>
                  </a:moveTo>
                  <a:cubicBezTo>
                    <a:pt x="18" y="72"/>
                    <a:pt x="24" y="72"/>
                    <a:pt x="29" y="71"/>
                  </a:cubicBezTo>
                  <a:cubicBezTo>
                    <a:pt x="29" y="72"/>
                    <a:pt x="30" y="73"/>
                    <a:pt x="30" y="73"/>
                  </a:cubicBezTo>
                  <a:cubicBezTo>
                    <a:pt x="24" y="74"/>
                    <a:pt x="18" y="74"/>
                    <a:pt x="12" y="75"/>
                  </a:cubicBezTo>
                  <a:cubicBezTo>
                    <a:pt x="12" y="74"/>
                    <a:pt x="12" y="73"/>
                    <a:pt x="12" y="73"/>
                  </a:cubicBezTo>
                  <a:close/>
                  <a:moveTo>
                    <a:pt x="28" y="99"/>
                  </a:moveTo>
                  <a:cubicBezTo>
                    <a:pt x="24" y="99"/>
                    <a:pt x="19" y="99"/>
                    <a:pt x="14" y="100"/>
                  </a:cubicBezTo>
                  <a:cubicBezTo>
                    <a:pt x="14" y="99"/>
                    <a:pt x="14" y="99"/>
                    <a:pt x="14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9" y="98"/>
                    <a:pt x="24" y="97"/>
                    <a:pt x="29" y="97"/>
                  </a:cubicBezTo>
                  <a:cubicBezTo>
                    <a:pt x="29" y="98"/>
                    <a:pt x="29" y="98"/>
                    <a:pt x="28" y="99"/>
                  </a:cubicBezTo>
                  <a:close/>
                  <a:moveTo>
                    <a:pt x="29" y="97"/>
                  </a:moveTo>
                  <a:cubicBezTo>
                    <a:pt x="24" y="97"/>
                    <a:pt x="19" y="97"/>
                    <a:pt x="14" y="97"/>
                  </a:cubicBezTo>
                  <a:cubicBezTo>
                    <a:pt x="14" y="97"/>
                    <a:pt x="14" y="96"/>
                    <a:pt x="14" y="96"/>
                  </a:cubicBezTo>
                  <a:cubicBezTo>
                    <a:pt x="19" y="95"/>
                    <a:pt x="24" y="95"/>
                    <a:pt x="29" y="95"/>
                  </a:cubicBezTo>
                  <a:cubicBezTo>
                    <a:pt x="29" y="95"/>
                    <a:pt x="29" y="96"/>
                    <a:pt x="29" y="97"/>
                  </a:cubicBezTo>
                  <a:close/>
                  <a:moveTo>
                    <a:pt x="29" y="94"/>
                  </a:moveTo>
                  <a:cubicBezTo>
                    <a:pt x="24" y="94"/>
                    <a:pt x="19" y="95"/>
                    <a:pt x="13" y="95"/>
                  </a:cubicBezTo>
                  <a:cubicBezTo>
                    <a:pt x="13" y="94"/>
                    <a:pt x="13" y="94"/>
                    <a:pt x="13" y="93"/>
                  </a:cubicBezTo>
                  <a:cubicBezTo>
                    <a:pt x="19" y="93"/>
                    <a:pt x="24" y="93"/>
                    <a:pt x="29" y="92"/>
                  </a:cubicBezTo>
                  <a:cubicBezTo>
                    <a:pt x="29" y="93"/>
                    <a:pt x="29" y="94"/>
                    <a:pt x="29" y="94"/>
                  </a:cubicBezTo>
                  <a:close/>
                  <a:moveTo>
                    <a:pt x="29" y="92"/>
                  </a:moveTo>
                  <a:cubicBezTo>
                    <a:pt x="24" y="92"/>
                    <a:pt x="19" y="92"/>
                    <a:pt x="13" y="93"/>
                  </a:cubicBezTo>
                  <a:cubicBezTo>
                    <a:pt x="13" y="92"/>
                    <a:pt x="13" y="92"/>
                    <a:pt x="13" y="91"/>
                  </a:cubicBezTo>
                  <a:cubicBezTo>
                    <a:pt x="19" y="91"/>
                    <a:pt x="24" y="90"/>
                    <a:pt x="29" y="90"/>
                  </a:cubicBezTo>
                  <a:cubicBezTo>
                    <a:pt x="29" y="91"/>
                    <a:pt x="29" y="91"/>
                    <a:pt x="29" y="92"/>
                  </a:cubicBezTo>
                  <a:close/>
                  <a:moveTo>
                    <a:pt x="29" y="89"/>
                  </a:moveTo>
                  <a:cubicBezTo>
                    <a:pt x="24" y="90"/>
                    <a:pt x="19" y="90"/>
                    <a:pt x="13" y="91"/>
                  </a:cubicBezTo>
                  <a:cubicBezTo>
                    <a:pt x="13" y="90"/>
                    <a:pt x="13" y="89"/>
                    <a:pt x="13" y="89"/>
                  </a:cubicBezTo>
                  <a:cubicBezTo>
                    <a:pt x="19" y="88"/>
                    <a:pt x="24" y="88"/>
                    <a:pt x="30" y="88"/>
                  </a:cubicBezTo>
                  <a:cubicBezTo>
                    <a:pt x="30" y="88"/>
                    <a:pt x="30" y="89"/>
                    <a:pt x="29" y="89"/>
                  </a:cubicBezTo>
                  <a:close/>
                  <a:moveTo>
                    <a:pt x="30" y="87"/>
                  </a:moveTo>
                  <a:cubicBezTo>
                    <a:pt x="24" y="87"/>
                    <a:pt x="19" y="88"/>
                    <a:pt x="13" y="88"/>
                  </a:cubicBezTo>
                  <a:cubicBezTo>
                    <a:pt x="13" y="88"/>
                    <a:pt x="13" y="87"/>
                    <a:pt x="13" y="86"/>
                  </a:cubicBezTo>
                  <a:cubicBezTo>
                    <a:pt x="18" y="86"/>
                    <a:pt x="24" y="86"/>
                    <a:pt x="30" y="85"/>
                  </a:cubicBezTo>
                  <a:cubicBezTo>
                    <a:pt x="30" y="86"/>
                    <a:pt x="30" y="87"/>
                    <a:pt x="30" y="87"/>
                  </a:cubicBezTo>
                  <a:close/>
                  <a:moveTo>
                    <a:pt x="30" y="85"/>
                  </a:moveTo>
                  <a:cubicBezTo>
                    <a:pt x="24" y="85"/>
                    <a:pt x="18" y="86"/>
                    <a:pt x="13" y="86"/>
                  </a:cubicBezTo>
                  <a:cubicBezTo>
                    <a:pt x="13" y="85"/>
                    <a:pt x="13" y="85"/>
                    <a:pt x="13" y="84"/>
                  </a:cubicBezTo>
                  <a:cubicBezTo>
                    <a:pt x="18" y="84"/>
                    <a:pt x="24" y="83"/>
                    <a:pt x="30" y="83"/>
                  </a:cubicBezTo>
                  <a:cubicBezTo>
                    <a:pt x="30" y="84"/>
                    <a:pt x="30" y="84"/>
                    <a:pt x="30" y="85"/>
                  </a:cubicBezTo>
                  <a:close/>
                  <a:moveTo>
                    <a:pt x="30" y="82"/>
                  </a:moveTo>
                  <a:cubicBezTo>
                    <a:pt x="24" y="83"/>
                    <a:pt x="18" y="83"/>
                    <a:pt x="13" y="84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8" y="82"/>
                    <a:pt x="24" y="82"/>
                    <a:pt x="30" y="81"/>
                  </a:cubicBezTo>
                  <a:cubicBezTo>
                    <a:pt x="30" y="82"/>
                    <a:pt x="30" y="82"/>
                    <a:pt x="30" y="82"/>
                  </a:cubicBezTo>
                  <a:close/>
                  <a:moveTo>
                    <a:pt x="30" y="79"/>
                  </a:moveTo>
                  <a:cubicBezTo>
                    <a:pt x="24" y="80"/>
                    <a:pt x="18" y="80"/>
                    <a:pt x="12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8" y="79"/>
                    <a:pt x="24" y="79"/>
                    <a:pt x="30" y="78"/>
                  </a:cubicBezTo>
                  <a:lnTo>
                    <a:pt x="30" y="79"/>
                  </a:lnTo>
                  <a:close/>
                  <a:moveTo>
                    <a:pt x="30" y="78"/>
                  </a:moveTo>
                  <a:cubicBezTo>
                    <a:pt x="24" y="78"/>
                    <a:pt x="18" y="79"/>
                    <a:pt x="12" y="79"/>
                  </a:cubicBezTo>
                  <a:cubicBezTo>
                    <a:pt x="12" y="79"/>
                    <a:pt x="12" y="78"/>
                    <a:pt x="12" y="77"/>
                  </a:cubicBezTo>
                  <a:cubicBezTo>
                    <a:pt x="18" y="77"/>
                    <a:pt x="24" y="76"/>
                    <a:pt x="30" y="76"/>
                  </a:cubicBezTo>
                  <a:cubicBezTo>
                    <a:pt x="30" y="77"/>
                    <a:pt x="30" y="77"/>
                    <a:pt x="30" y="78"/>
                  </a:cubicBezTo>
                  <a:close/>
                  <a:moveTo>
                    <a:pt x="30" y="75"/>
                  </a:moveTo>
                  <a:cubicBezTo>
                    <a:pt x="24" y="76"/>
                    <a:pt x="18" y="76"/>
                    <a:pt x="12" y="77"/>
                  </a:cubicBezTo>
                  <a:cubicBezTo>
                    <a:pt x="12" y="76"/>
                    <a:pt x="12" y="76"/>
                    <a:pt x="12" y="75"/>
                  </a:cubicBezTo>
                  <a:cubicBezTo>
                    <a:pt x="18" y="75"/>
                    <a:pt x="24" y="74"/>
                    <a:pt x="30" y="74"/>
                  </a:cubicBezTo>
                  <a:cubicBezTo>
                    <a:pt x="30" y="74"/>
                    <a:pt x="30" y="75"/>
                    <a:pt x="30" y="75"/>
                  </a:cubicBezTo>
                  <a:close/>
                  <a:moveTo>
                    <a:pt x="29" y="53"/>
                  </a:moveTo>
                  <a:cubicBezTo>
                    <a:pt x="29" y="52"/>
                    <a:pt x="29" y="52"/>
                    <a:pt x="28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0" y="52"/>
                    <a:pt x="30" y="52"/>
                    <a:pt x="30" y="53"/>
                  </a:cubicBezTo>
                  <a:cubicBezTo>
                    <a:pt x="30" y="53"/>
                    <a:pt x="29" y="53"/>
                    <a:pt x="29" y="53"/>
                  </a:cubicBezTo>
                  <a:close/>
                  <a:moveTo>
                    <a:pt x="30" y="53"/>
                  </a:moveTo>
                  <a:cubicBezTo>
                    <a:pt x="30" y="54"/>
                    <a:pt x="30" y="55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ubicBezTo>
                    <a:pt x="29" y="55"/>
                    <a:pt x="29" y="54"/>
                    <a:pt x="29" y="53"/>
                  </a:cubicBezTo>
                  <a:cubicBezTo>
                    <a:pt x="29" y="53"/>
                    <a:pt x="30" y="53"/>
                    <a:pt x="30" y="53"/>
                  </a:cubicBezTo>
                  <a:close/>
                  <a:moveTo>
                    <a:pt x="34" y="79"/>
                  </a:moveTo>
                  <a:cubicBezTo>
                    <a:pt x="34" y="80"/>
                    <a:pt x="34" y="81"/>
                    <a:pt x="34" y="81"/>
                  </a:cubicBezTo>
                  <a:cubicBezTo>
                    <a:pt x="33" y="81"/>
                    <a:pt x="33" y="81"/>
                    <a:pt x="32" y="81"/>
                  </a:cubicBezTo>
                  <a:cubicBezTo>
                    <a:pt x="32" y="80"/>
                    <a:pt x="32" y="78"/>
                    <a:pt x="32" y="77"/>
                  </a:cubicBezTo>
                  <a:cubicBezTo>
                    <a:pt x="33" y="77"/>
                    <a:pt x="33" y="77"/>
                    <a:pt x="34" y="77"/>
                  </a:cubicBezTo>
                  <a:cubicBezTo>
                    <a:pt x="34" y="78"/>
                    <a:pt x="34" y="78"/>
                    <a:pt x="34" y="79"/>
                  </a:cubicBezTo>
                  <a:cubicBezTo>
                    <a:pt x="33" y="79"/>
                    <a:pt x="33" y="79"/>
                    <a:pt x="32" y="79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3" y="79"/>
                    <a:pt x="33" y="79"/>
                    <a:pt x="34" y="79"/>
                  </a:cubicBezTo>
                  <a:close/>
                  <a:moveTo>
                    <a:pt x="32" y="91"/>
                  </a:moveTo>
                  <a:cubicBezTo>
                    <a:pt x="32" y="91"/>
                    <a:pt x="32" y="90"/>
                    <a:pt x="32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90"/>
                    <a:pt x="33" y="91"/>
                    <a:pt x="33" y="91"/>
                  </a:cubicBezTo>
                  <a:lnTo>
                    <a:pt x="32" y="91"/>
                  </a:lnTo>
                  <a:close/>
                  <a:moveTo>
                    <a:pt x="33" y="92"/>
                  </a:moveTo>
                  <a:cubicBezTo>
                    <a:pt x="33" y="92"/>
                    <a:pt x="33" y="93"/>
                    <a:pt x="3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93"/>
                    <a:pt x="32" y="92"/>
                    <a:pt x="32" y="92"/>
                  </a:cubicBezTo>
                  <a:lnTo>
                    <a:pt x="33" y="92"/>
                  </a:lnTo>
                  <a:close/>
                  <a:moveTo>
                    <a:pt x="32" y="89"/>
                  </a:moveTo>
                  <a:cubicBezTo>
                    <a:pt x="32" y="88"/>
                    <a:pt x="32" y="87"/>
                    <a:pt x="32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3" y="87"/>
                    <a:pt x="33" y="88"/>
                    <a:pt x="33" y="89"/>
                  </a:cubicBezTo>
                  <a:lnTo>
                    <a:pt x="32" y="89"/>
                  </a:lnTo>
                  <a:close/>
                  <a:moveTo>
                    <a:pt x="32" y="86"/>
                  </a:moveTo>
                  <a:cubicBezTo>
                    <a:pt x="32" y="86"/>
                    <a:pt x="32" y="85"/>
                    <a:pt x="32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5"/>
                    <a:pt x="33" y="85"/>
                    <a:pt x="33" y="86"/>
                  </a:cubicBezTo>
                  <a:lnTo>
                    <a:pt x="32" y="86"/>
                  </a:lnTo>
                  <a:close/>
                  <a:moveTo>
                    <a:pt x="32" y="84"/>
                  </a:moveTo>
                  <a:cubicBezTo>
                    <a:pt x="32" y="83"/>
                    <a:pt x="32" y="82"/>
                    <a:pt x="32" y="8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2"/>
                    <a:pt x="34" y="83"/>
                    <a:pt x="34" y="84"/>
                  </a:cubicBezTo>
                  <a:lnTo>
                    <a:pt x="32" y="84"/>
                  </a:lnTo>
                  <a:close/>
                  <a:moveTo>
                    <a:pt x="32" y="76"/>
                  </a:moveTo>
                  <a:cubicBezTo>
                    <a:pt x="32" y="76"/>
                    <a:pt x="32" y="75"/>
                    <a:pt x="32" y="74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3" y="75"/>
                    <a:pt x="33" y="76"/>
                    <a:pt x="34" y="76"/>
                  </a:cubicBezTo>
                  <a:cubicBezTo>
                    <a:pt x="33" y="76"/>
                    <a:pt x="33" y="76"/>
                    <a:pt x="32" y="76"/>
                  </a:cubicBezTo>
                  <a:close/>
                  <a:moveTo>
                    <a:pt x="32" y="74"/>
                  </a:moveTo>
                  <a:cubicBezTo>
                    <a:pt x="32" y="73"/>
                    <a:pt x="32" y="73"/>
                    <a:pt x="32" y="72"/>
                  </a:cubicBezTo>
                  <a:cubicBezTo>
                    <a:pt x="32" y="72"/>
                    <a:pt x="33" y="72"/>
                    <a:pt x="33" y="72"/>
                  </a:cubicBezTo>
                  <a:cubicBezTo>
                    <a:pt x="33" y="73"/>
                    <a:pt x="33" y="73"/>
                    <a:pt x="33" y="74"/>
                  </a:cubicBezTo>
                  <a:cubicBezTo>
                    <a:pt x="33" y="74"/>
                    <a:pt x="33" y="74"/>
                    <a:pt x="32" y="74"/>
                  </a:cubicBezTo>
                  <a:close/>
                  <a:moveTo>
                    <a:pt x="32" y="72"/>
                  </a:moveTo>
                  <a:cubicBezTo>
                    <a:pt x="32" y="71"/>
                    <a:pt x="32" y="70"/>
                    <a:pt x="32" y="70"/>
                  </a:cubicBezTo>
                  <a:cubicBezTo>
                    <a:pt x="32" y="70"/>
                    <a:pt x="33" y="70"/>
                    <a:pt x="33" y="70"/>
                  </a:cubicBezTo>
                  <a:cubicBezTo>
                    <a:pt x="33" y="70"/>
                    <a:pt x="33" y="71"/>
                    <a:pt x="33" y="72"/>
                  </a:cubicBezTo>
                  <a:cubicBezTo>
                    <a:pt x="33" y="72"/>
                    <a:pt x="32" y="72"/>
                    <a:pt x="32" y="72"/>
                  </a:cubicBezTo>
                  <a:close/>
                  <a:moveTo>
                    <a:pt x="32" y="69"/>
                  </a:moveTo>
                  <a:cubicBezTo>
                    <a:pt x="32" y="69"/>
                    <a:pt x="32" y="68"/>
                    <a:pt x="32" y="67"/>
                  </a:cubicBezTo>
                  <a:cubicBezTo>
                    <a:pt x="32" y="67"/>
                    <a:pt x="32" y="67"/>
                    <a:pt x="33" y="67"/>
                  </a:cubicBezTo>
                  <a:cubicBezTo>
                    <a:pt x="33" y="68"/>
                    <a:pt x="33" y="69"/>
                    <a:pt x="33" y="69"/>
                  </a:cubicBezTo>
                  <a:cubicBezTo>
                    <a:pt x="33" y="69"/>
                    <a:pt x="32" y="69"/>
                    <a:pt x="32" y="69"/>
                  </a:cubicBezTo>
                  <a:close/>
                  <a:moveTo>
                    <a:pt x="31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2" y="65"/>
                    <a:pt x="32" y="65"/>
                    <a:pt x="33" y="65"/>
                  </a:cubicBezTo>
                  <a:cubicBezTo>
                    <a:pt x="33" y="66"/>
                    <a:pt x="33" y="66"/>
                    <a:pt x="33" y="67"/>
                  </a:cubicBezTo>
                  <a:cubicBezTo>
                    <a:pt x="32" y="67"/>
                    <a:pt x="32" y="67"/>
                    <a:pt x="31" y="67"/>
                  </a:cubicBezTo>
                  <a:close/>
                  <a:moveTo>
                    <a:pt x="31" y="65"/>
                  </a:moveTo>
                  <a:cubicBezTo>
                    <a:pt x="31" y="64"/>
                    <a:pt x="31" y="63"/>
                    <a:pt x="31" y="63"/>
                  </a:cubicBezTo>
                  <a:cubicBezTo>
                    <a:pt x="31" y="63"/>
                    <a:pt x="32" y="63"/>
                    <a:pt x="32" y="63"/>
                  </a:cubicBezTo>
                  <a:cubicBezTo>
                    <a:pt x="32" y="63"/>
                    <a:pt x="32" y="64"/>
                    <a:pt x="32" y="64"/>
                  </a:cubicBezTo>
                  <a:cubicBezTo>
                    <a:pt x="32" y="65"/>
                    <a:pt x="32" y="65"/>
                    <a:pt x="31" y="65"/>
                  </a:cubicBezTo>
                  <a:close/>
                  <a:moveTo>
                    <a:pt x="31" y="62"/>
                  </a:moveTo>
                  <a:cubicBezTo>
                    <a:pt x="31" y="62"/>
                    <a:pt x="31" y="62"/>
                    <a:pt x="31" y="62"/>
                  </a:cubicBezTo>
                  <a:cubicBezTo>
                    <a:pt x="31" y="62"/>
                    <a:pt x="31" y="61"/>
                    <a:pt x="30" y="60"/>
                  </a:cubicBezTo>
                  <a:cubicBezTo>
                    <a:pt x="31" y="60"/>
                    <a:pt x="31" y="60"/>
                    <a:pt x="32" y="60"/>
                  </a:cubicBezTo>
                  <a:cubicBezTo>
                    <a:pt x="32" y="61"/>
                    <a:pt x="32" y="62"/>
                    <a:pt x="32" y="62"/>
                  </a:cubicBezTo>
                  <a:cubicBezTo>
                    <a:pt x="32" y="62"/>
                    <a:pt x="31" y="62"/>
                    <a:pt x="31" y="62"/>
                  </a:cubicBezTo>
                  <a:close/>
                  <a:moveTo>
                    <a:pt x="30" y="60"/>
                  </a:moveTo>
                  <a:cubicBezTo>
                    <a:pt x="30" y="59"/>
                    <a:pt x="30" y="59"/>
                    <a:pt x="30" y="58"/>
                  </a:cubicBezTo>
                  <a:cubicBezTo>
                    <a:pt x="30" y="58"/>
                    <a:pt x="31" y="58"/>
                    <a:pt x="31" y="58"/>
                  </a:cubicBezTo>
                  <a:cubicBezTo>
                    <a:pt x="31" y="59"/>
                    <a:pt x="31" y="59"/>
                    <a:pt x="32" y="60"/>
                  </a:cubicBezTo>
                  <a:cubicBezTo>
                    <a:pt x="31" y="60"/>
                    <a:pt x="31" y="60"/>
                    <a:pt x="30" y="60"/>
                  </a:cubicBezTo>
                  <a:close/>
                  <a:moveTo>
                    <a:pt x="30" y="58"/>
                  </a:moveTo>
                  <a:cubicBezTo>
                    <a:pt x="30" y="57"/>
                    <a:pt x="30" y="56"/>
                    <a:pt x="29" y="56"/>
                  </a:cubicBezTo>
                  <a:cubicBezTo>
                    <a:pt x="30" y="56"/>
                    <a:pt x="30" y="56"/>
                    <a:pt x="31" y="56"/>
                  </a:cubicBezTo>
                  <a:cubicBezTo>
                    <a:pt x="31" y="56"/>
                    <a:pt x="31" y="57"/>
                    <a:pt x="31" y="57"/>
                  </a:cubicBezTo>
                  <a:cubicBezTo>
                    <a:pt x="31" y="57"/>
                    <a:pt x="30" y="57"/>
                    <a:pt x="30" y="58"/>
                  </a:cubicBezTo>
                  <a:close/>
                  <a:moveTo>
                    <a:pt x="32" y="99"/>
                  </a:moveTo>
                  <a:cubicBezTo>
                    <a:pt x="31" y="99"/>
                    <a:pt x="31" y="99"/>
                    <a:pt x="31" y="99"/>
                  </a:cubicBezTo>
                  <a:cubicBezTo>
                    <a:pt x="31" y="98"/>
                    <a:pt x="31" y="97"/>
                    <a:pt x="31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2" y="97"/>
                    <a:pt x="32" y="98"/>
                    <a:pt x="32" y="99"/>
                  </a:cubicBezTo>
                  <a:close/>
                  <a:moveTo>
                    <a:pt x="31" y="96"/>
                  </a:moveTo>
                  <a:cubicBezTo>
                    <a:pt x="32" y="96"/>
                    <a:pt x="32" y="95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3" y="95"/>
                    <a:pt x="33" y="96"/>
                    <a:pt x="32" y="96"/>
                  </a:cubicBezTo>
                  <a:lnTo>
                    <a:pt x="31" y="96"/>
                  </a:lnTo>
                  <a:close/>
                  <a:moveTo>
                    <a:pt x="36" y="99"/>
                  </a:moveTo>
                  <a:cubicBezTo>
                    <a:pt x="35" y="99"/>
                    <a:pt x="34" y="99"/>
                    <a:pt x="33" y="99"/>
                  </a:cubicBezTo>
                  <a:cubicBezTo>
                    <a:pt x="33" y="98"/>
                    <a:pt x="33" y="97"/>
                    <a:pt x="33" y="97"/>
                  </a:cubicBezTo>
                  <a:cubicBezTo>
                    <a:pt x="34" y="97"/>
                    <a:pt x="35" y="97"/>
                    <a:pt x="36" y="97"/>
                  </a:cubicBezTo>
                  <a:cubicBezTo>
                    <a:pt x="36" y="97"/>
                    <a:pt x="36" y="98"/>
                    <a:pt x="36" y="99"/>
                  </a:cubicBezTo>
                  <a:close/>
                  <a:moveTo>
                    <a:pt x="36" y="96"/>
                  </a:moveTo>
                  <a:cubicBezTo>
                    <a:pt x="35" y="96"/>
                    <a:pt x="34" y="96"/>
                    <a:pt x="33" y="96"/>
                  </a:cubicBezTo>
                  <a:cubicBezTo>
                    <a:pt x="33" y="96"/>
                    <a:pt x="33" y="95"/>
                    <a:pt x="33" y="94"/>
                  </a:cubicBezTo>
                  <a:cubicBezTo>
                    <a:pt x="34" y="94"/>
                    <a:pt x="35" y="94"/>
                    <a:pt x="36" y="94"/>
                  </a:cubicBezTo>
                  <a:cubicBezTo>
                    <a:pt x="36" y="95"/>
                    <a:pt x="36" y="95"/>
                    <a:pt x="36" y="96"/>
                  </a:cubicBezTo>
                  <a:close/>
                  <a:moveTo>
                    <a:pt x="36" y="94"/>
                  </a:moveTo>
                  <a:cubicBezTo>
                    <a:pt x="35" y="94"/>
                    <a:pt x="34" y="94"/>
                    <a:pt x="33" y="94"/>
                  </a:cubicBezTo>
                  <a:cubicBezTo>
                    <a:pt x="33" y="93"/>
                    <a:pt x="33" y="92"/>
                    <a:pt x="33" y="92"/>
                  </a:cubicBezTo>
                  <a:cubicBezTo>
                    <a:pt x="34" y="92"/>
                    <a:pt x="35" y="92"/>
                    <a:pt x="36" y="92"/>
                  </a:cubicBezTo>
                  <a:cubicBezTo>
                    <a:pt x="36" y="92"/>
                    <a:pt x="36" y="93"/>
                    <a:pt x="36" y="94"/>
                  </a:cubicBezTo>
                  <a:close/>
                  <a:moveTo>
                    <a:pt x="36" y="91"/>
                  </a:moveTo>
                  <a:cubicBezTo>
                    <a:pt x="35" y="91"/>
                    <a:pt x="34" y="91"/>
                    <a:pt x="34" y="91"/>
                  </a:cubicBezTo>
                  <a:cubicBezTo>
                    <a:pt x="34" y="91"/>
                    <a:pt x="34" y="90"/>
                    <a:pt x="34" y="89"/>
                  </a:cubicBezTo>
                  <a:cubicBezTo>
                    <a:pt x="35" y="89"/>
                    <a:pt x="36" y="89"/>
                    <a:pt x="36" y="89"/>
                  </a:cubicBezTo>
                  <a:cubicBezTo>
                    <a:pt x="36" y="90"/>
                    <a:pt x="36" y="90"/>
                    <a:pt x="36" y="91"/>
                  </a:cubicBezTo>
                  <a:close/>
                  <a:moveTo>
                    <a:pt x="36" y="89"/>
                  </a:moveTo>
                  <a:cubicBezTo>
                    <a:pt x="36" y="89"/>
                    <a:pt x="35" y="89"/>
                    <a:pt x="34" y="89"/>
                  </a:cubicBezTo>
                  <a:cubicBezTo>
                    <a:pt x="34" y="88"/>
                    <a:pt x="34" y="87"/>
                    <a:pt x="34" y="87"/>
                  </a:cubicBezTo>
                  <a:cubicBezTo>
                    <a:pt x="35" y="87"/>
                    <a:pt x="36" y="87"/>
                    <a:pt x="37" y="87"/>
                  </a:cubicBezTo>
                  <a:cubicBezTo>
                    <a:pt x="37" y="87"/>
                    <a:pt x="37" y="88"/>
                    <a:pt x="36" y="89"/>
                  </a:cubicBezTo>
                  <a:close/>
                  <a:moveTo>
                    <a:pt x="37" y="86"/>
                  </a:moveTo>
                  <a:cubicBezTo>
                    <a:pt x="36" y="86"/>
                    <a:pt x="35" y="86"/>
                    <a:pt x="34" y="86"/>
                  </a:cubicBezTo>
                  <a:cubicBezTo>
                    <a:pt x="34" y="85"/>
                    <a:pt x="34" y="85"/>
                    <a:pt x="34" y="84"/>
                  </a:cubicBezTo>
                  <a:cubicBezTo>
                    <a:pt x="35" y="84"/>
                    <a:pt x="36" y="84"/>
                    <a:pt x="37" y="84"/>
                  </a:cubicBezTo>
                  <a:cubicBezTo>
                    <a:pt x="37" y="85"/>
                    <a:pt x="37" y="86"/>
                    <a:pt x="37" y="86"/>
                  </a:cubicBezTo>
                  <a:close/>
                  <a:moveTo>
                    <a:pt x="37" y="84"/>
                  </a:moveTo>
                  <a:cubicBezTo>
                    <a:pt x="36" y="84"/>
                    <a:pt x="35" y="84"/>
                    <a:pt x="34" y="84"/>
                  </a:cubicBezTo>
                  <a:cubicBezTo>
                    <a:pt x="34" y="83"/>
                    <a:pt x="34" y="82"/>
                    <a:pt x="34" y="82"/>
                  </a:cubicBezTo>
                  <a:cubicBezTo>
                    <a:pt x="35" y="82"/>
                    <a:pt x="36" y="82"/>
                    <a:pt x="37" y="82"/>
                  </a:cubicBezTo>
                  <a:cubicBezTo>
                    <a:pt x="37" y="83"/>
                    <a:pt x="37" y="83"/>
                    <a:pt x="37" y="84"/>
                  </a:cubicBezTo>
                  <a:close/>
                  <a:moveTo>
                    <a:pt x="37" y="82"/>
                  </a:moveTo>
                  <a:cubicBezTo>
                    <a:pt x="36" y="81"/>
                    <a:pt x="35" y="81"/>
                    <a:pt x="34" y="81"/>
                  </a:cubicBezTo>
                  <a:cubicBezTo>
                    <a:pt x="34" y="81"/>
                    <a:pt x="34" y="80"/>
                    <a:pt x="34" y="79"/>
                  </a:cubicBezTo>
                  <a:cubicBezTo>
                    <a:pt x="35" y="79"/>
                    <a:pt x="36" y="79"/>
                    <a:pt x="37" y="80"/>
                  </a:cubicBezTo>
                  <a:cubicBezTo>
                    <a:pt x="37" y="80"/>
                    <a:pt x="37" y="81"/>
                    <a:pt x="37" y="82"/>
                  </a:cubicBezTo>
                  <a:close/>
                  <a:moveTo>
                    <a:pt x="37" y="79"/>
                  </a:moveTo>
                  <a:cubicBezTo>
                    <a:pt x="36" y="79"/>
                    <a:pt x="35" y="79"/>
                    <a:pt x="34" y="79"/>
                  </a:cubicBezTo>
                  <a:cubicBezTo>
                    <a:pt x="34" y="78"/>
                    <a:pt x="34" y="78"/>
                    <a:pt x="34" y="77"/>
                  </a:cubicBezTo>
                  <a:cubicBezTo>
                    <a:pt x="35" y="77"/>
                    <a:pt x="36" y="77"/>
                    <a:pt x="37" y="77"/>
                  </a:cubicBezTo>
                  <a:cubicBezTo>
                    <a:pt x="37" y="78"/>
                    <a:pt x="37" y="78"/>
                    <a:pt x="37" y="79"/>
                  </a:cubicBezTo>
                  <a:close/>
                  <a:moveTo>
                    <a:pt x="36" y="77"/>
                  </a:moveTo>
                  <a:cubicBezTo>
                    <a:pt x="36" y="77"/>
                    <a:pt x="35" y="77"/>
                    <a:pt x="34" y="76"/>
                  </a:cubicBezTo>
                  <a:cubicBezTo>
                    <a:pt x="34" y="76"/>
                    <a:pt x="34" y="75"/>
                    <a:pt x="34" y="74"/>
                  </a:cubicBezTo>
                  <a:cubicBezTo>
                    <a:pt x="35" y="75"/>
                    <a:pt x="36" y="75"/>
                    <a:pt x="36" y="75"/>
                  </a:cubicBezTo>
                  <a:cubicBezTo>
                    <a:pt x="36" y="75"/>
                    <a:pt x="36" y="76"/>
                    <a:pt x="36" y="77"/>
                  </a:cubicBezTo>
                  <a:close/>
                  <a:moveTo>
                    <a:pt x="36" y="74"/>
                  </a:moveTo>
                  <a:cubicBezTo>
                    <a:pt x="36" y="74"/>
                    <a:pt x="35" y="74"/>
                    <a:pt x="34" y="74"/>
                  </a:cubicBezTo>
                  <a:cubicBezTo>
                    <a:pt x="34" y="73"/>
                    <a:pt x="34" y="73"/>
                    <a:pt x="34" y="72"/>
                  </a:cubicBezTo>
                  <a:cubicBezTo>
                    <a:pt x="35" y="72"/>
                    <a:pt x="35" y="72"/>
                    <a:pt x="36" y="72"/>
                  </a:cubicBezTo>
                  <a:cubicBezTo>
                    <a:pt x="36" y="73"/>
                    <a:pt x="36" y="74"/>
                    <a:pt x="36" y="74"/>
                  </a:cubicBezTo>
                  <a:close/>
                  <a:moveTo>
                    <a:pt x="36" y="72"/>
                  </a:moveTo>
                  <a:cubicBezTo>
                    <a:pt x="35" y="72"/>
                    <a:pt x="35" y="72"/>
                    <a:pt x="34" y="72"/>
                  </a:cubicBezTo>
                  <a:cubicBezTo>
                    <a:pt x="34" y="71"/>
                    <a:pt x="34" y="70"/>
                    <a:pt x="34" y="70"/>
                  </a:cubicBezTo>
                  <a:cubicBezTo>
                    <a:pt x="34" y="70"/>
                    <a:pt x="35" y="70"/>
                    <a:pt x="36" y="70"/>
                  </a:cubicBezTo>
                  <a:cubicBezTo>
                    <a:pt x="36" y="71"/>
                    <a:pt x="36" y="71"/>
                    <a:pt x="36" y="72"/>
                  </a:cubicBezTo>
                  <a:close/>
                  <a:moveTo>
                    <a:pt x="36" y="70"/>
                  </a:moveTo>
                  <a:cubicBezTo>
                    <a:pt x="35" y="70"/>
                    <a:pt x="34" y="69"/>
                    <a:pt x="34" y="69"/>
                  </a:cubicBezTo>
                  <a:cubicBezTo>
                    <a:pt x="33" y="69"/>
                    <a:pt x="33" y="68"/>
                    <a:pt x="33" y="67"/>
                  </a:cubicBezTo>
                  <a:cubicBezTo>
                    <a:pt x="34" y="67"/>
                    <a:pt x="35" y="68"/>
                    <a:pt x="36" y="68"/>
                  </a:cubicBezTo>
                  <a:cubicBezTo>
                    <a:pt x="36" y="68"/>
                    <a:pt x="36" y="69"/>
                    <a:pt x="36" y="70"/>
                  </a:cubicBezTo>
                  <a:close/>
                  <a:moveTo>
                    <a:pt x="36" y="67"/>
                  </a:moveTo>
                  <a:cubicBezTo>
                    <a:pt x="35" y="67"/>
                    <a:pt x="34" y="67"/>
                    <a:pt x="33" y="67"/>
                  </a:cubicBezTo>
                  <a:cubicBezTo>
                    <a:pt x="33" y="66"/>
                    <a:pt x="33" y="66"/>
                    <a:pt x="33" y="65"/>
                  </a:cubicBezTo>
                  <a:cubicBezTo>
                    <a:pt x="34" y="65"/>
                    <a:pt x="35" y="65"/>
                    <a:pt x="35" y="65"/>
                  </a:cubicBezTo>
                  <a:cubicBezTo>
                    <a:pt x="35" y="66"/>
                    <a:pt x="36" y="67"/>
                    <a:pt x="36" y="67"/>
                  </a:cubicBezTo>
                  <a:close/>
                  <a:moveTo>
                    <a:pt x="35" y="65"/>
                  </a:moveTo>
                  <a:cubicBezTo>
                    <a:pt x="35" y="65"/>
                    <a:pt x="34" y="65"/>
                    <a:pt x="33" y="64"/>
                  </a:cubicBezTo>
                  <a:cubicBezTo>
                    <a:pt x="33" y="64"/>
                    <a:pt x="33" y="63"/>
                    <a:pt x="33" y="63"/>
                  </a:cubicBezTo>
                  <a:cubicBezTo>
                    <a:pt x="33" y="63"/>
                    <a:pt x="34" y="63"/>
                    <a:pt x="35" y="63"/>
                  </a:cubicBezTo>
                  <a:cubicBezTo>
                    <a:pt x="35" y="64"/>
                    <a:pt x="35" y="64"/>
                    <a:pt x="35" y="65"/>
                  </a:cubicBezTo>
                  <a:close/>
                  <a:moveTo>
                    <a:pt x="35" y="63"/>
                  </a:moveTo>
                  <a:cubicBezTo>
                    <a:pt x="34" y="63"/>
                    <a:pt x="33" y="62"/>
                    <a:pt x="33" y="62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3" y="61"/>
                    <a:pt x="34" y="61"/>
                    <a:pt x="35" y="61"/>
                  </a:cubicBezTo>
                  <a:cubicBezTo>
                    <a:pt x="35" y="61"/>
                    <a:pt x="35" y="62"/>
                    <a:pt x="35" y="63"/>
                  </a:cubicBezTo>
                  <a:close/>
                  <a:moveTo>
                    <a:pt x="35" y="60"/>
                  </a:moveTo>
                  <a:cubicBezTo>
                    <a:pt x="34" y="60"/>
                    <a:pt x="33" y="60"/>
                    <a:pt x="32" y="60"/>
                  </a:cubicBezTo>
                  <a:cubicBezTo>
                    <a:pt x="32" y="59"/>
                    <a:pt x="32" y="59"/>
                    <a:pt x="32" y="58"/>
                  </a:cubicBezTo>
                  <a:cubicBezTo>
                    <a:pt x="33" y="58"/>
                    <a:pt x="33" y="58"/>
                    <a:pt x="34" y="59"/>
                  </a:cubicBezTo>
                  <a:cubicBezTo>
                    <a:pt x="34" y="59"/>
                    <a:pt x="34" y="60"/>
                    <a:pt x="35" y="60"/>
                  </a:cubicBezTo>
                  <a:close/>
                  <a:moveTo>
                    <a:pt x="34" y="58"/>
                  </a:moveTo>
                  <a:cubicBezTo>
                    <a:pt x="33" y="58"/>
                    <a:pt x="32" y="58"/>
                    <a:pt x="32" y="57"/>
                  </a:cubicBezTo>
                  <a:cubicBezTo>
                    <a:pt x="31" y="57"/>
                    <a:pt x="31" y="56"/>
                    <a:pt x="31" y="56"/>
                  </a:cubicBezTo>
                  <a:cubicBezTo>
                    <a:pt x="32" y="56"/>
                    <a:pt x="33" y="56"/>
                    <a:pt x="34" y="56"/>
                  </a:cubicBezTo>
                  <a:cubicBezTo>
                    <a:pt x="34" y="57"/>
                    <a:pt x="34" y="57"/>
                    <a:pt x="34" y="58"/>
                  </a:cubicBezTo>
                  <a:close/>
                  <a:moveTo>
                    <a:pt x="33" y="56"/>
                  </a:moveTo>
                  <a:cubicBezTo>
                    <a:pt x="33" y="56"/>
                    <a:pt x="32" y="55"/>
                    <a:pt x="31" y="55"/>
                  </a:cubicBezTo>
                  <a:cubicBezTo>
                    <a:pt x="31" y="55"/>
                    <a:pt x="31" y="54"/>
                    <a:pt x="31" y="53"/>
                  </a:cubicBezTo>
                  <a:cubicBezTo>
                    <a:pt x="31" y="54"/>
                    <a:pt x="32" y="54"/>
                    <a:pt x="33" y="54"/>
                  </a:cubicBezTo>
                  <a:cubicBezTo>
                    <a:pt x="33" y="55"/>
                    <a:pt x="33" y="55"/>
                    <a:pt x="33" y="56"/>
                  </a:cubicBezTo>
                  <a:close/>
                  <a:moveTo>
                    <a:pt x="33" y="54"/>
                  </a:moveTo>
                  <a:cubicBezTo>
                    <a:pt x="32" y="53"/>
                    <a:pt x="31" y="53"/>
                    <a:pt x="30" y="53"/>
                  </a:cubicBezTo>
                  <a:cubicBezTo>
                    <a:pt x="30" y="52"/>
                    <a:pt x="30" y="52"/>
                    <a:pt x="30" y="51"/>
                  </a:cubicBezTo>
                  <a:cubicBezTo>
                    <a:pt x="31" y="51"/>
                    <a:pt x="32" y="52"/>
                    <a:pt x="32" y="52"/>
                  </a:cubicBezTo>
                  <a:cubicBezTo>
                    <a:pt x="33" y="52"/>
                    <a:pt x="33" y="53"/>
                    <a:pt x="33" y="54"/>
                  </a:cubicBezTo>
                  <a:close/>
                  <a:moveTo>
                    <a:pt x="32" y="51"/>
                  </a:moveTo>
                  <a:cubicBezTo>
                    <a:pt x="31" y="51"/>
                    <a:pt x="31" y="51"/>
                    <a:pt x="30" y="51"/>
                  </a:cubicBezTo>
                  <a:cubicBezTo>
                    <a:pt x="30" y="50"/>
                    <a:pt x="29" y="50"/>
                    <a:pt x="29" y="49"/>
                  </a:cubicBezTo>
                  <a:cubicBezTo>
                    <a:pt x="30" y="49"/>
                    <a:pt x="31" y="49"/>
                    <a:pt x="32" y="49"/>
                  </a:cubicBezTo>
                  <a:cubicBezTo>
                    <a:pt x="32" y="50"/>
                    <a:pt x="32" y="51"/>
                    <a:pt x="32" y="51"/>
                  </a:cubicBezTo>
                  <a:close/>
                  <a:moveTo>
                    <a:pt x="31" y="49"/>
                  </a:moveTo>
                  <a:cubicBezTo>
                    <a:pt x="31" y="49"/>
                    <a:pt x="30" y="49"/>
                    <a:pt x="29" y="48"/>
                  </a:cubicBezTo>
                  <a:cubicBezTo>
                    <a:pt x="29" y="48"/>
                    <a:pt x="29" y="47"/>
                    <a:pt x="28" y="47"/>
                  </a:cubicBezTo>
                  <a:cubicBezTo>
                    <a:pt x="29" y="47"/>
                    <a:pt x="30" y="47"/>
                    <a:pt x="31" y="47"/>
                  </a:cubicBezTo>
                  <a:cubicBezTo>
                    <a:pt x="31" y="48"/>
                    <a:pt x="31" y="48"/>
                    <a:pt x="31" y="49"/>
                  </a:cubicBezTo>
                  <a:close/>
                  <a:moveTo>
                    <a:pt x="31" y="47"/>
                  </a:moveTo>
                  <a:cubicBezTo>
                    <a:pt x="30" y="47"/>
                    <a:pt x="29" y="46"/>
                    <a:pt x="28" y="46"/>
                  </a:cubicBezTo>
                  <a:cubicBezTo>
                    <a:pt x="28" y="46"/>
                    <a:pt x="28" y="45"/>
                    <a:pt x="28" y="45"/>
                  </a:cubicBezTo>
                  <a:cubicBezTo>
                    <a:pt x="28" y="45"/>
                    <a:pt x="29" y="45"/>
                    <a:pt x="30" y="45"/>
                  </a:cubicBezTo>
                  <a:cubicBezTo>
                    <a:pt x="30" y="46"/>
                    <a:pt x="30" y="46"/>
                    <a:pt x="31" y="47"/>
                  </a:cubicBezTo>
                  <a:close/>
                  <a:moveTo>
                    <a:pt x="30" y="45"/>
                  </a:moveTo>
                  <a:cubicBezTo>
                    <a:pt x="29" y="44"/>
                    <a:pt x="28" y="44"/>
                    <a:pt x="27" y="44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27" y="43"/>
                    <a:pt x="28" y="43"/>
                    <a:pt x="29" y="43"/>
                  </a:cubicBezTo>
                  <a:cubicBezTo>
                    <a:pt x="29" y="44"/>
                    <a:pt x="30" y="44"/>
                    <a:pt x="30" y="45"/>
                  </a:cubicBezTo>
                  <a:close/>
                  <a:moveTo>
                    <a:pt x="29" y="43"/>
                  </a:moveTo>
                  <a:cubicBezTo>
                    <a:pt x="28" y="42"/>
                    <a:pt x="27" y="42"/>
                    <a:pt x="26" y="42"/>
                  </a:cubicBezTo>
                  <a:cubicBezTo>
                    <a:pt x="26" y="41"/>
                    <a:pt x="26" y="41"/>
                    <a:pt x="26" y="40"/>
                  </a:cubicBezTo>
                  <a:cubicBezTo>
                    <a:pt x="26" y="40"/>
                    <a:pt x="27" y="41"/>
                    <a:pt x="28" y="41"/>
                  </a:cubicBezTo>
                  <a:cubicBezTo>
                    <a:pt x="28" y="41"/>
                    <a:pt x="29" y="42"/>
                    <a:pt x="29" y="43"/>
                  </a:cubicBezTo>
                  <a:close/>
                  <a:moveTo>
                    <a:pt x="28" y="40"/>
                  </a:moveTo>
                  <a:cubicBezTo>
                    <a:pt x="27" y="40"/>
                    <a:pt x="26" y="40"/>
                    <a:pt x="25" y="40"/>
                  </a:cubicBezTo>
                  <a:cubicBezTo>
                    <a:pt x="25" y="39"/>
                    <a:pt x="25" y="39"/>
                    <a:pt x="25" y="38"/>
                  </a:cubicBezTo>
                  <a:cubicBezTo>
                    <a:pt x="25" y="38"/>
                    <a:pt x="26" y="39"/>
                    <a:pt x="27" y="39"/>
                  </a:cubicBezTo>
                  <a:cubicBezTo>
                    <a:pt x="27" y="39"/>
                    <a:pt x="28" y="40"/>
                    <a:pt x="28" y="40"/>
                  </a:cubicBezTo>
                  <a:close/>
                  <a:moveTo>
                    <a:pt x="27" y="38"/>
                  </a:moveTo>
                  <a:cubicBezTo>
                    <a:pt x="26" y="38"/>
                    <a:pt x="25" y="38"/>
                    <a:pt x="24" y="37"/>
                  </a:cubicBezTo>
                  <a:cubicBezTo>
                    <a:pt x="24" y="37"/>
                    <a:pt x="24" y="36"/>
                    <a:pt x="23" y="36"/>
                  </a:cubicBezTo>
                  <a:cubicBezTo>
                    <a:pt x="24" y="36"/>
                    <a:pt x="25" y="36"/>
                    <a:pt x="26" y="37"/>
                  </a:cubicBezTo>
                  <a:cubicBezTo>
                    <a:pt x="26" y="37"/>
                    <a:pt x="26" y="38"/>
                    <a:pt x="27" y="38"/>
                  </a:cubicBezTo>
                  <a:close/>
                  <a:moveTo>
                    <a:pt x="25" y="35"/>
                  </a:moveTo>
                  <a:cubicBezTo>
                    <a:pt x="25" y="35"/>
                    <a:pt x="25" y="36"/>
                    <a:pt x="25" y="36"/>
                  </a:cubicBezTo>
                  <a:cubicBezTo>
                    <a:pt x="25" y="36"/>
                    <a:pt x="24" y="36"/>
                    <a:pt x="23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3" y="34"/>
                    <a:pt x="24" y="35"/>
                    <a:pt x="25" y="35"/>
                  </a:cubicBezTo>
                  <a:close/>
                  <a:moveTo>
                    <a:pt x="23" y="43"/>
                  </a:moveTo>
                  <a:cubicBezTo>
                    <a:pt x="18" y="44"/>
                    <a:pt x="14" y="44"/>
                    <a:pt x="10" y="45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14" y="43"/>
                    <a:pt x="18" y="42"/>
                    <a:pt x="22" y="41"/>
                  </a:cubicBezTo>
                  <a:cubicBezTo>
                    <a:pt x="22" y="42"/>
                    <a:pt x="23" y="43"/>
                    <a:pt x="23" y="43"/>
                  </a:cubicBezTo>
                  <a:close/>
                  <a:moveTo>
                    <a:pt x="22" y="41"/>
                  </a:moveTo>
                  <a:cubicBezTo>
                    <a:pt x="18" y="42"/>
                    <a:pt x="14" y="42"/>
                    <a:pt x="10" y="43"/>
                  </a:cubicBezTo>
                  <a:cubicBezTo>
                    <a:pt x="10" y="43"/>
                    <a:pt x="10" y="42"/>
                    <a:pt x="9" y="42"/>
                  </a:cubicBezTo>
                  <a:cubicBezTo>
                    <a:pt x="13" y="41"/>
                    <a:pt x="17" y="40"/>
                    <a:pt x="21" y="40"/>
                  </a:cubicBezTo>
                  <a:cubicBezTo>
                    <a:pt x="22" y="40"/>
                    <a:pt x="22" y="41"/>
                    <a:pt x="22" y="41"/>
                  </a:cubicBezTo>
                  <a:close/>
                  <a:moveTo>
                    <a:pt x="21" y="38"/>
                  </a:moveTo>
                  <a:cubicBezTo>
                    <a:pt x="17" y="39"/>
                    <a:pt x="13" y="39"/>
                    <a:pt x="9" y="40"/>
                  </a:cubicBezTo>
                  <a:cubicBezTo>
                    <a:pt x="9" y="40"/>
                    <a:pt x="9" y="39"/>
                    <a:pt x="9" y="39"/>
                  </a:cubicBezTo>
                  <a:cubicBezTo>
                    <a:pt x="13" y="38"/>
                    <a:pt x="16" y="38"/>
                    <a:pt x="20" y="37"/>
                  </a:cubicBezTo>
                  <a:cubicBezTo>
                    <a:pt x="20" y="37"/>
                    <a:pt x="20" y="38"/>
                    <a:pt x="21" y="38"/>
                  </a:cubicBezTo>
                  <a:close/>
                  <a:moveTo>
                    <a:pt x="20" y="36"/>
                  </a:moveTo>
                  <a:cubicBezTo>
                    <a:pt x="16" y="37"/>
                    <a:pt x="13" y="38"/>
                    <a:pt x="9" y="38"/>
                  </a:cubicBezTo>
                  <a:cubicBezTo>
                    <a:pt x="9" y="38"/>
                    <a:pt x="9" y="37"/>
                    <a:pt x="9" y="37"/>
                  </a:cubicBezTo>
                  <a:cubicBezTo>
                    <a:pt x="12" y="36"/>
                    <a:pt x="16" y="35"/>
                    <a:pt x="19" y="35"/>
                  </a:cubicBezTo>
                  <a:cubicBezTo>
                    <a:pt x="19" y="35"/>
                    <a:pt x="20" y="36"/>
                    <a:pt x="20" y="36"/>
                  </a:cubicBezTo>
                  <a:close/>
                  <a:moveTo>
                    <a:pt x="19" y="34"/>
                  </a:moveTo>
                  <a:cubicBezTo>
                    <a:pt x="16" y="35"/>
                    <a:pt x="12" y="36"/>
                    <a:pt x="9" y="36"/>
                  </a:cubicBezTo>
                  <a:cubicBezTo>
                    <a:pt x="9" y="31"/>
                    <a:pt x="8" y="25"/>
                    <a:pt x="8" y="19"/>
                  </a:cubicBezTo>
                  <a:cubicBezTo>
                    <a:pt x="8" y="19"/>
                    <a:pt x="13" y="25"/>
                    <a:pt x="19" y="3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5" name="Freeform 201"/>
            <p:cNvSpPr>
              <a:spLocks noEditPoints="1"/>
            </p:cNvSpPr>
            <p:nvPr/>
          </p:nvSpPr>
          <p:spPr bwMode="auto">
            <a:xfrm>
              <a:off x="7434223" y="5792225"/>
              <a:ext cx="1084862" cy="1080492"/>
            </a:xfrm>
            <a:custGeom>
              <a:avLst/>
              <a:gdLst>
                <a:gd name="T0" fmla="*/ 54 w 54"/>
                <a:gd name="T1" fmla="*/ 53 h 53"/>
                <a:gd name="T2" fmla="*/ 53 w 54"/>
                <a:gd name="T3" fmla="*/ 47 h 53"/>
                <a:gd name="T4" fmla="*/ 51 w 54"/>
                <a:gd name="T5" fmla="*/ 48 h 53"/>
                <a:gd name="T6" fmla="*/ 48 w 54"/>
                <a:gd name="T7" fmla="*/ 48 h 53"/>
                <a:gd name="T8" fmla="*/ 46 w 54"/>
                <a:gd name="T9" fmla="*/ 42 h 53"/>
                <a:gd name="T10" fmla="*/ 41 w 54"/>
                <a:gd name="T11" fmla="*/ 42 h 53"/>
                <a:gd name="T12" fmla="*/ 38 w 54"/>
                <a:gd name="T13" fmla="*/ 41 h 53"/>
                <a:gd name="T14" fmla="*/ 40 w 54"/>
                <a:gd name="T15" fmla="*/ 38 h 53"/>
                <a:gd name="T16" fmla="*/ 40 w 54"/>
                <a:gd name="T17" fmla="*/ 35 h 53"/>
                <a:gd name="T18" fmla="*/ 40 w 54"/>
                <a:gd name="T19" fmla="*/ 32 h 53"/>
                <a:gd name="T20" fmla="*/ 40 w 54"/>
                <a:gd name="T21" fmla="*/ 30 h 53"/>
                <a:gd name="T22" fmla="*/ 39 w 54"/>
                <a:gd name="T23" fmla="*/ 28 h 53"/>
                <a:gd name="T24" fmla="*/ 34 w 54"/>
                <a:gd name="T25" fmla="*/ 24 h 53"/>
                <a:gd name="T26" fmla="*/ 31 w 54"/>
                <a:gd name="T27" fmla="*/ 24 h 53"/>
                <a:gd name="T28" fmla="*/ 30 w 54"/>
                <a:gd name="T29" fmla="*/ 21 h 53"/>
                <a:gd name="T30" fmla="*/ 31 w 54"/>
                <a:gd name="T31" fmla="*/ 22 h 53"/>
                <a:gd name="T32" fmla="*/ 32 w 54"/>
                <a:gd name="T33" fmla="*/ 16 h 53"/>
                <a:gd name="T34" fmla="*/ 32 w 54"/>
                <a:gd name="T35" fmla="*/ 14 h 53"/>
                <a:gd name="T36" fmla="*/ 28 w 54"/>
                <a:gd name="T37" fmla="*/ 8 h 53"/>
                <a:gd name="T38" fmla="*/ 28 w 54"/>
                <a:gd name="T39" fmla="*/ 4 h 53"/>
                <a:gd name="T40" fmla="*/ 27 w 54"/>
                <a:gd name="T41" fmla="*/ 0 h 53"/>
                <a:gd name="T42" fmla="*/ 26 w 54"/>
                <a:gd name="T43" fmla="*/ 4 h 53"/>
                <a:gd name="T44" fmla="*/ 25 w 54"/>
                <a:gd name="T45" fmla="*/ 8 h 53"/>
                <a:gd name="T46" fmla="*/ 22 w 54"/>
                <a:gd name="T47" fmla="*/ 14 h 53"/>
                <a:gd name="T48" fmla="*/ 21 w 54"/>
                <a:gd name="T49" fmla="*/ 16 h 53"/>
                <a:gd name="T50" fmla="*/ 22 w 54"/>
                <a:gd name="T51" fmla="*/ 21 h 53"/>
                <a:gd name="T52" fmla="*/ 23 w 54"/>
                <a:gd name="T53" fmla="*/ 20 h 53"/>
                <a:gd name="T54" fmla="*/ 23 w 54"/>
                <a:gd name="T55" fmla="*/ 24 h 53"/>
                <a:gd name="T56" fmla="*/ 14 w 54"/>
                <a:gd name="T57" fmla="*/ 27 h 53"/>
                <a:gd name="T58" fmla="*/ 14 w 54"/>
                <a:gd name="T59" fmla="*/ 39 h 53"/>
                <a:gd name="T60" fmla="*/ 13 w 54"/>
                <a:gd name="T61" fmla="*/ 42 h 53"/>
                <a:gd name="T62" fmla="*/ 4 w 54"/>
                <a:gd name="T63" fmla="*/ 45 h 53"/>
                <a:gd name="T64" fmla="*/ 5 w 54"/>
                <a:gd name="T65" fmla="*/ 48 h 53"/>
                <a:gd name="T66" fmla="*/ 3 w 54"/>
                <a:gd name="T67" fmla="*/ 47 h 53"/>
                <a:gd name="T68" fmla="*/ 1 w 54"/>
                <a:gd name="T69" fmla="*/ 47 h 53"/>
                <a:gd name="T70" fmla="*/ 1 w 54"/>
                <a:gd name="T71" fmla="*/ 53 h 53"/>
                <a:gd name="T72" fmla="*/ 19 w 54"/>
                <a:gd name="T73" fmla="*/ 31 h 53"/>
                <a:gd name="T74" fmla="*/ 20 w 54"/>
                <a:gd name="T75" fmla="*/ 33 h 53"/>
                <a:gd name="T76" fmla="*/ 21 w 54"/>
                <a:gd name="T77" fmla="*/ 35 h 53"/>
                <a:gd name="T78" fmla="*/ 21 w 54"/>
                <a:gd name="T79" fmla="*/ 37 h 53"/>
                <a:gd name="T80" fmla="*/ 20 w 54"/>
                <a:gd name="T81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cubicBezTo>
                    <a:pt x="19" y="53"/>
                    <a:pt x="36" y="53"/>
                    <a:pt x="54" y="53"/>
                  </a:cubicBezTo>
                  <a:cubicBezTo>
                    <a:pt x="54" y="53"/>
                    <a:pt x="54" y="51"/>
                    <a:pt x="52" y="50"/>
                  </a:cubicBezTo>
                  <a:cubicBezTo>
                    <a:pt x="53" y="50"/>
                    <a:pt x="53" y="49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7"/>
                    <a:pt x="51" y="48"/>
                    <a:pt x="51" y="48"/>
                  </a:cubicBezTo>
                  <a:cubicBezTo>
                    <a:pt x="51" y="48"/>
                    <a:pt x="50" y="48"/>
                    <a:pt x="50" y="48"/>
                  </a:cubicBezTo>
                  <a:cubicBezTo>
                    <a:pt x="49" y="48"/>
                    <a:pt x="48" y="48"/>
                    <a:pt x="48" y="48"/>
                  </a:cubicBezTo>
                  <a:cubicBezTo>
                    <a:pt x="48" y="48"/>
                    <a:pt x="50" y="47"/>
                    <a:pt x="50" y="45"/>
                  </a:cubicBezTo>
                  <a:cubicBezTo>
                    <a:pt x="50" y="42"/>
                    <a:pt x="47" y="42"/>
                    <a:pt x="46" y="42"/>
                  </a:cubicBezTo>
                  <a:cubicBezTo>
                    <a:pt x="45" y="42"/>
                    <a:pt x="43" y="42"/>
                    <a:pt x="43" y="42"/>
                  </a:cubicBezTo>
                  <a:cubicBezTo>
                    <a:pt x="43" y="42"/>
                    <a:pt x="42" y="41"/>
                    <a:pt x="41" y="42"/>
                  </a:cubicBezTo>
                  <a:cubicBezTo>
                    <a:pt x="40" y="42"/>
                    <a:pt x="39" y="42"/>
                    <a:pt x="39" y="42"/>
                  </a:cubicBezTo>
                  <a:cubicBezTo>
                    <a:pt x="39" y="42"/>
                    <a:pt x="39" y="41"/>
                    <a:pt x="38" y="41"/>
                  </a:cubicBezTo>
                  <a:cubicBezTo>
                    <a:pt x="39" y="41"/>
                    <a:pt x="40" y="40"/>
                    <a:pt x="40" y="39"/>
                  </a:cubicBezTo>
                  <a:cubicBezTo>
                    <a:pt x="40" y="39"/>
                    <a:pt x="40" y="38"/>
                    <a:pt x="40" y="38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1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2"/>
                  </a:cubicBezTo>
                  <a:cubicBezTo>
                    <a:pt x="40" y="32"/>
                    <a:pt x="40" y="31"/>
                    <a:pt x="40" y="31"/>
                  </a:cubicBezTo>
                  <a:cubicBezTo>
                    <a:pt x="40" y="31"/>
                    <a:pt x="40" y="30"/>
                    <a:pt x="40" y="30"/>
                  </a:cubicBezTo>
                  <a:cubicBezTo>
                    <a:pt x="40" y="29"/>
                    <a:pt x="39" y="28"/>
                    <a:pt x="39" y="28"/>
                  </a:cubicBezTo>
                  <a:cubicBezTo>
                    <a:pt x="39" y="28"/>
                    <a:pt x="40" y="28"/>
                    <a:pt x="39" y="28"/>
                  </a:cubicBezTo>
                  <a:cubicBezTo>
                    <a:pt x="39" y="27"/>
                    <a:pt x="39" y="26"/>
                    <a:pt x="38" y="25"/>
                  </a:cubicBezTo>
                  <a:cubicBezTo>
                    <a:pt x="37" y="25"/>
                    <a:pt x="35" y="25"/>
                    <a:pt x="34" y="24"/>
                  </a:cubicBezTo>
                  <a:cubicBezTo>
                    <a:pt x="33" y="24"/>
                    <a:pt x="32" y="24"/>
                    <a:pt x="32" y="24"/>
                  </a:cubicBezTo>
                  <a:cubicBezTo>
                    <a:pt x="32" y="24"/>
                    <a:pt x="31" y="23"/>
                    <a:pt x="31" y="24"/>
                  </a:cubicBezTo>
                  <a:cubicBezTo>
                    <a:pt x="30" y="23"/>
                    <a:pt x="29" y="23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1"/>
                    <a:pt x="31" y="20"/>
                    <a:pt x="31" y="19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5"/>
                    <a:pt x="32" y="15"/>
                    <a:pt x="32" y="16"/>
                  </a:cubicBezTo>
                  <a:cubicBezTo>
                    <a:pt x="32" y="15"/>
                    <a:pt x="32" y="15"/>
                    <a:pt x="32" y="14"/>
                  </a:cubicBezTo>
                  <a:cubicBezTo>
                    <a:pt x="32" y="13"/>
                    <a:pt x="32" y="11"/>
                    <a:pt x="31" y="10"/>
                  </a:cubicBezTo>
                  <a:cubicBezTo>
                    <a:pt x="29" y="9"/>
                    <a:pt x="29" y="9"/>
                    <a:pt x="28" y="8"/>
                  </a:cubicBezTo>
                  <a:cubicBezTo>
                    <a:pt x="28" y="7"/>
                    <a:pt x="29" y="6"/>
                    <a:pt x="28" y="6"/>
                  </a:cubicBezTo>
                  <a:cubicBezTo>
                    <a:pt x="28" y="5"/>
                    <a:pt x="28" y="4"/>
                    <a:pt x="28" y="4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2"/>
                    <a:pt x="27" y="0"/>
                    <a:pt x="27" y="0"/>
                  </a:cubicBezTo>
                  <a:cubicBezTo>
                    <a:pt x="26" y="0"/>
                    <a:pt x="27" y="2"/>
                    <a:pt x="27" y="2"/>
                  </a:cubicBezTo>
                  <a:cubicBezTo>
                    <a:pt x="26" y="2"/>
                    <a:pt x="26" y="2"/>
                    <a:pt x="26" y="4"/>
                  </a:cubicBezTo>
                  <a:cubicBezTo>
                    <a:pt x="26" y="4"/>
                    <a:pt x="26" y="4"/>
                    <a:pt x="26" y="6"/>
                  </a:cubicBezTo>
                  <a:cubicBezTo>
                    <a:pt x="26" y="6"/>
                    <a:pt x="25" y="6"/>
                    <a:pt x="25" y="8"/>
                  </a:cubicBezTo>
                  <a:cubicBezTo>
                    <a:pt x="25" y="9"/>
                    <a:pt x="24" y="10"/>
                    <a:pt x="23" y="10"/>
                  </a:cubicBezTo>
                  <a:cubicBezTo>
                    <a:pt x="23" y="11"/>
                    <a:pt x="22" y="11"/>
                    <a:pt x="22" y="14"/>
                  </a:cubicBezTo>
                  <a:cubicBezTo>
                    <a:pt x="22" y="14"/>
                    <a:pt x="22" y="15"/>
                    <a:pt x="22" y="15"/>
                  </a:cubicBezTo>
                  <a:cubicBezTo>
                    <a:pt x="22" y="15"/>
                    <a:pt x="21" y="15"/>
                    <a:pt x="21" y="16"/>
                  </a:cubicBezTo>
                  <a:cubicBezTo>
                    <a:pt x="22" y="17"/>
                    <a:pt x="22" y="18"/>
                    <a:pt x="22" y="19"/>
                  </a:cubicBezTo>
                  <a:cubicBezTo>
                    <a:pt x="22" y="19"/>
                    <a:pt x="22" y="20"/>
                    <a:pt x="22" y="21"/>
                  </a:cubicBezTo>
                  <a:cubicBezTo>
                    <a:pt x="22" y="22"/>
                    <a:pt x="22" y="22"/>
                    <a:pt x="23" y="22"/>
                  </a:cubicBezTo>
                  <a:cubicBezTo>
                    <a:pt x="23" y="22"/>
                    <a:pt x="23" y="22"/>
                    <a:pt x="23" y="20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3" y="23"/>
                    <a:pt x="23" y="24"/>
                  </a:cubicBezTo>
                  <a:cubicBezTo>
                    <a:pt x="22" y="24"/>
                    <a:pt x="19" y="24"/>
                    <a:pt x="19" y="24"/>
                  </a:cubicBezTo>
                  <a:cubicBezTo>
                    <a:pt x="18" y="24"/>
                    <a:pt x="15" y="24"/>
                    <a:pt x="14" y="27"/>
                  </a:cubicBezTo>
                  <a:cubicBezTo>
                    <a:pt x="14" y="30"/>
                    <a:pt x="14" y="34"/>
                    <a:pt x="14" y="35"/>
                  </a:cubicBezTo>
                  <a:cubicBezTo>
                    <a:pt x="13" y="36"/>
                    <a:pt x="13" y="38"/>
                    <a:pt x="14" y="39"/>
                  </a:cubicBezTo>
                  <a:cubicBezTo>
                    <a:pt x="15" y="40"/>
                    <a:pt x="16" y="41"/>
                    <a:pt x="19" y="42"/>
                  </a:cubicBezTo>
                  <a:cubicBezTo>
                    <a:pt x="18" y="42"/>
                    <a:pt x="15" y="42"/>
                    <a:pt x="13" y="42"/>
                  </a:cubicBezTo>
                  <a:cubicBezTo>
                    <a:pt x="11" y="41"/>
                    <a:pt x="9" y="41"/>
                    <a:pt x="8" y="41"/>
                  </a:cubicBezTo>
                  <a:cubicBezTo>
                    <a:pt x="7" y="41"/>
                    <a:pt x="5" y="41"/>
                    <a:pt x="4" y="45"/>
                  </a:cubicBezTo>
                  <a:cubicBezTo>
                    <a:pt x="4" y="47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4" y="47"/>
                    <a:pt x="4" y="48"/>
                  </a:cubicBezTo>
                  <a:cubicBezTo>
                    <a:pt x="4" y="47"/>
                    <a:pt x="3" y="47"/>
                    <a:pt x="3" y="47"/>
                  </a:cubicBezTo>
                  <a:cubicBezTo>
                    <a:pt x="2" y="47"/>
                    <a:pt x="2" y="46"/>
                    <a:pt x="1" y="46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1" y="47"/>
                    <a:pt x="1" y="49"/>
                    <a:pt x="2" y="50"/>
                  </a:cubicBezTo>
                  <a:cubicBezTo>
                    <a:pt x="2" y="50"/>
                    <a:pt x="0" y="50"/>
                    <a:pt x="1" y="53"/>
                  </a:cubicBezTo>
                  <a:close/>
                  <a:moveTo>
                    <a:pt x="18" y="37"/>
                  </a:moveTo>
                  <a:cubicBezTo>
                    <a:pt x="18" y="36"/>
                    <a:pt x="19" y="31"/>
                    <a:pt x="19" y="31"/>
                  </a:cubicBezTo>
                  <a:cubicBezTo>
                    <a:pt x="20" y="32"/>
                    <a:pt x="20" y="32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20" y="36"/>
                    <a:pt x="21" y="37"/>
                    <a:pt x="21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8"/>
                    <a:pt x="18" y="37"/>
                    <a:pt x="18" y="3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6" name="Freeform 202"/>
            <p:cNvSpPr>
              <a:spLocks/>
            </p:cNvSpPr>
            <p:nvPr/>
          </p:nvSpPr>
          <p:spPr bwMode="auto">
            <a:xfrm>
              <a:off x="6229186" y="5160754"/>
              <a:ext cx="381286" cy="1792808"/>
            </a:xfrm>
            <a:custGeom>
              <a:avLst/>
              <a:gdLst>
                <a:gd name="T0" fmla="*/ 16 w 19"/>
                <a:gd name="T1" fmla="*/ 33 h 88"/>
                <a:gd name="T2" fmla="*/ 15 w 19"/>
                <a:gd name="T3" fmla="*/ 33 h 88"/>
                <a:gd name="T4" fmla="*/ 14 w 19"/>
                <a:gd name="T5" fmla="*/ 29 h 88"/>
                <a:gd name="T6" fmla="*/ 12 w 19"/>
                <a:gd name="T7" fmla="*/ 24 h 88"/>
                <a:gd name="T8" fmla="*/ 11 w 19"/>
                <a:gd name="T9" fmla="*/ 16 h 88"/>
                <a:gd name="T10" fmla="*/ 5 w 19"/>
                <a:gd name="T11" fmla="*/ 0 h 88"/>
                <a:gd name="T12" fmla="*/ 2 w 19"/>
                <a:gd name="T13" fmla="*/ 17 h 88"/>
                <a:gd name="T14" fmla="*/ 3 w 19"/>
                <a:gd name="T15" fmla="*/ 24 h 88"/>
                <a:gd name="T16" fmla="*/ 1 w 19"/>
                <a:gd name="T17" fmla="*/ 30 h 88"/>
                <a:gd name="T18" fmla="*/ 1 w 19"/>
                <a:gd name="T19" fmla="*/ 34 h 88"/>
                <a:gd name="T20" fmla="*/ 0 w 19"/>
                <a:gd name="T21" fmla="*/ 34 h 88"/>
                <a:gd name="T22" fmla="*/ 2 w 19"/>
                <a:gd name="T23" fmla="*/ 52 h 88"/>
                <a:gd name="T24" fmla="*/ 3 w 19"/>
                <a:gd name="T25" fmla="*/ 52 h 88"/>
                <a:gd name="T26" fmla="*/ 6 w 19"/>
                <a:gd name="T27" fmla="*/ 88 h 88"/>
                <a:gd name="T28" fmla="*/ 19 w 19"/>
                <a:gd name="T29" fmla="*/ 87 h 88"/>
                <a:gd name="T30" fmla="*/ 16 w 19"/>
                <a:gd name="T31" fmla="*/ 50 h 88"/>
                <a:gd name="T32" fmla="*/ 17 w 19"/>
                <a:gd name="T33" fmla="*/ 50 h 88"/>
                <a:gd name="T34" fmla="*/ 16 w 19"/>
                <a:gd name="T35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88">
                  <a:moveTo>
                    <a:pt x="16" y="33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5" y="31"/>
                    <a:pt x="14" y="30"/>
                    <a:pt x="14" y="29"/>
                  </a:cubicBezTo>
                  <a:cubicBezTo>
                    <a:pt x="13" y="27"/>
                    <a:pt x="13" y="25"/>
                    <a:pt x="12" y="24"/>
                  </a:cubicBezTo>
                  <a:cubicBezTo>
                    <a:pt x="11" y="21"/>
                    <a:pt x="11" y="19"/>
                    <a:pt x="11" y="16"/>
                  </a:cubicBezTo>
                  <a:cubicBezTo>
                    <a:pt x="8" y="12"/>
                    <a:pt x="6" y="6"/>
                    <a:pt x="5" y="0"/>
                  </a:cubicBezTo>
                  <a:cubicBezTo>
                    <a:pt x="5" y="6"/>
                    <a:pt x="4" y="13"/>
                    <a:pt x="2" y="17"/>
                  </a:cubicBezTo>
                  <a:cubicBezTo>
                    <a:pt x="2" y="19"/>
                    <a:pt x="3" y="22"/>
                    <a:pt x="3" y="24"/>
                  </a:cubicBezTo>
                  <a:cubicBezTo>
                    <a:pt x="2" y="26"/>
                    <a:pt x="2" y="28"/>
                    <a:pt x="1" y="30"/>
                  </a:cubicBezTo>
                  <a:cubicBezTo>
                    <a:pt x="1" y="31"/>
                    <a:pt x="1" y="33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40"/>
                    <a:pt x="1" y="46"/>
                    <a:pt x="2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64"/>
                    <a:pt x="5" y="76"/>
                    <a:pt x="6" y="88"/>
                  </a:cubicBezTo>
                  <a:cubicBezTo>
                    <a:pt x="10" y="87"/>
                    <a:pt x="14" y="87"/>
                    <a:pt x="19" y="87"/>
                  </a:cubicBezTo>
                  <a:cubicBezTo>
                    <a:pt x="18" y="75"/>
                    <a:pt x="17" y="63"/>
                    <a:pt x="16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45"/>
                    <a:pt x="16" y="39"/>
                    <a:pt x="16" y="3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7" name="Freeform 203"/>
            <p:cNvSpPr>
              <a:spLocks/>
            </p:cNvSpPr>
            <p:nvPr/>
          </p:nvSpPr>
          <p:spPr bwMode="auto">
            <a:xfrm>
              <a:off x="6289274" y="5874163"/>
              <a:ext cx="220687" cy="203207"/>
            </a:xfrm>
            <a:custGeom>
              <a:avLst/>
              <a:gdLst>
                <a:gd name="T0" fmla="*/ 10 w 11"/>
                <a:gd name="T1" fmla="*/ 5 h 10"/>
                <a:gd name="T2" fmla="*/ 6 w 11"/>
                <a:gd name="T3" fmla="*/ 10 h 10"/>
                <a:gd name="T4" fmla="*/ 0 w 11"/>
                <a:gd name="T5" fmla="*/ 6 h 10"/>
                <a:gd name="T6" fmla="*/ 5 w 11"/>
                <a:gd name="T7" fmla="*/ 1 h 10"/>
                <a:gd name="T8" fmla="*/ 10 w 11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5"/>
                  </a:moveTo>
                  <a:cubicBezTo>
                    <a:pt x="11" y="7"/>
                    <a:pt x="9" y="10"/>
                    <a:pt x="6" y="10"/>
                  </a:cubicBezTo>
                  <a:cubicBezTo>
                    <a:pt x="3" y="10"/>
                    <a:pt x="1" y="8"/>
                    <a:pt x="0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8" y="0"/>
                    <a:pt x="10" y="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8" name="Freeform 204"/>
            <p:cNvSpPr>
              <a:spLocks/>
            </p:cNvSpPr>
            <p:nvPr/>
          </p:nvSpPr>
          <p:spPr bwMode="auto">
            <a:xfrm>
              <a:off x="6268516" y="5772559"/>
              <a:ext cx="40423" cy="80846"/>
            </a:xfrm>
            <a:custGeom>
              <a:avLst/>
              <a:gdLst>
                <a:gd name="T0" fmla="*/ 2 w 2"/>
                <a:gd name="T1" fmla="*/ 4 h 4"/>
                <a:gd name="T2" fmla="*/ 1 w 2"/>
                <a:gd name="T3" fmla="*/ 4 h 4"/>
                <a:gd name="T4" fmla="*/ 0 w 2"/>
                <a:gd name="T5" fmla="*/ 0 h 4"/>
                <a:gd name="T6" fmla="*/ 2 w 2"/>
                <a:gd name="T7" fmla="*/ 0 h 4"/>
                <a:gd name="T8" fmla="*/ 2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2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9" name="Freeform 205"/>
            <p:cNvSpPr>
              <a:spLocks/>
            </p:cNvSpPr>
            <p:nvPr/>
          </p:nvSpPr>
          <p:spPr bwMode="auto">
            <a:xfrm>
              <a:off x="6328604" y="5772559"/>
              <a:ext cx="20758" cy="61181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0 h 3"/>
                <a:gd name="T8" fmla="*/ 1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0" name="Freeform 206"/>
            <p:cNvSpPr>
              <a:spLocks/>
            </p:cNvSpPr>
            <p:nvPr/>
          </p:nvSpPr>
          <p:spPr bwMode="auto">
            <a:xfrm>
              <a:off x="6369027" y="5772559"/>
              <a:ext cx="40423" cy="61181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0 w 2"/>
                <a:gd name="T5" fmla="*/ 0 h 3"/>
                <a:gd name="T6" fmla="*/ 1 w 2"/>
                <a:gd name="T7" fmla="*/ 0 h 3"/>
                <a:gd name="T8" fmla="*/ 2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1" name="Freeform 207"/>
            <p:cNvSpPr>
              <a:spLocks/>
            </p:cNvSpPr>
            <p:nvPr/>
          </p:nvSpPr>
          <p:spPr bwMode="auto">
            <a:xfrm>
              <a:off x="6409450" y="5772559"/>
              <a:ext cx="40423" cy="61181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3 h 3"/>
                <a:gd name="T4" fmla="*/ 0 w 2"/>
                <a:gd name="T5" fmla="*/ 0 h 3"/>
                <a:gd name="T6" fmla="*/ 2 w 2"/>
                <a:gd name="T7" fmla="*/ 0 h 3"/>
                <a:gd name="T8" fmla="*/ 2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2" name="Freeform 208"/>
            <p:cNvSpPr>
              <a:spLocks/>
            </p:cNvSpPr>
            <p:nvPr/>
          </p:nvSpPr>
          <p:spPr bwMode="auto">
            <a:xfrm>
              <a:off x="6469538" y="5751802"/>
              <a:ext cx="20758" cy="81938"/>
            </a:xfrm>
            <a:custGeom>
              <a:avLst/>
              <a:gdLst>
                <a:gd name="T0" fmla="*/ 1 w 1"/>
                <a:gd name="T1" fmla="*/ 4 h 4"/>
                <a:gd name="T2" fmla="*/ 0 w 1"/>
                <a:gd name="T3" fmla="*/ 4 h 4"/>
                <a:gd name="T4" fmla="*/ 0 w 1"/>
                <a:gd name="T5" fmla="*/ 1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4"/>
                    <a:pt x="0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2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3" name="Freeform 209"/>
            <p:cNvSpPr>
              <a:spLocks/>
            </p:cNvSpPr>
            <p:nvPr/>
          </p:nvSpPr>
          <p:spPr bwMode="auto">
            <a:xfrm>
              <a:off x="6308939" y="5568260"/>
              <a:ext cx="19665" cy="81938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4" name="Freeform 210"/>
            <p:cNvSpPr>
              <a:spLocks/>
            </p:cNvSpPr>
            <p:nvPr/>
          </p:nvSpPr>
          <p:spPr bwMode="auto">
            <a:xfrm>
              <a:off x="6328604" y="5568260"/>
              <a:ext cx="20758" cy="81938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5" name="Freeform 211"/>
            <p:cNvSpPr>
              <a:spLocks/>
            </p:cNvSpPr>
            <p:nvPr/>
          </p:nvSpPr>
          <p:spPr bwMode="auto">
            <a:xfrm>
              <a:off x="6369027" y="5568260"/>
              <a:ext cx="20758" cy="81938"/>
            </a:xfrm>
            <a:custGeom>
              <a:avLst/>
              <a:gdLst>
                <a:gd name="T0" fmla="*/ 1 w 1"/>
                <a:gd name="T1" fmla="*/ 4 h 4"/>
                <a:gd name="T2" fmla="*/ 0 w 1"/>
                <a:gd name="T3" fmla="*/ 4 h 4"/>
                <a:gd name="T4" fmla="*/ 0 w 1"/>
                <a:gd name="T5" fmla="*/ 0 h 4"/>
                <a:gd name="T6" fmla="*/ 0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6" name="Freeform 212"/>
            <p:cNvSpPr>
              <a:spLocks/>
            </p:cNvSpPr>
            <p:nvPr/>
          </p:nvSpPr>
          <p:spPr bwMode="auto">
            <a:xfrm>
              <a:off x="6389784" y="5568260"/>
              <a:ext cx="19665" cy="81938"/>
            </a:xfrm>
            <a:custGeom>
              <a:avLst/>
              <a:gdLst>
                <a:gd name="T0" fmla="*/ 1 w 1"/>
                <a:gd name="T1" fmla="*/ 4 h 4"/>
                <a:gd name="T2" fmla="*/ 0 w 1"/>
                <a:gd name="T3" fmla="*/ 4 h 4"/>
                <a:gd name="T4" fmla="*/ 0 w 1"/>
                <a:gd name="T5" fmla="*/ 0 h 4"/>
                <a:gd name="T6" fmla="*/ 0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7" name="Freeform 213"/>
            <p:cNvSpPr>
              <a:spLocks/>
            </p:cNvSpPr>
            <p:nvPr/>
          </p:nvSpPr>
          <p:spPr bwMode="auto">
            <a:xfrm>
              <a:off x="6409450" y="5548595"/>
              <a:ext cx="19665" cy="101603"/>
            </a:xfrm>
            <a:custGeom>
              <a:avLst/>
              <a:gdLst>
                <a:gd name="T0" fmla="*/ 1 w 1"/>
                <a:gd name="T1" fmla="*/ 5 h 5"/>
                <a:gd name="T2" fmla="*/ 0 w 1"/>
                <a:gd name="T3" fmla="*/ 5 h 5"/>
                <a:gd name="T4" fmla="*/ 0 w 1"/>
                <a:gd name="T5" fmla="*/ 0 h 5"/>
                <a:gd name="T6" fmla="*/ 1 w 1"/>
                <a:gd name="T7" fmla="*/ 0 h 5"/>
                <a:gd name="T8" fmla="*/ 1 w 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3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8" name="Freeform 215"/>
            <p:cNvSpPr>
              <a:spLocks/>
            </p:cNvSpPr>
            <p:nvPr/>
          </p:nvSpPr>
          <p:spPr bwMode="auto">
            <a:xfrm>
              <a:off x="6308939" y="6118884"/>
              <a:ext cx="40423" cy="80846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4 h 4"/>
                <a:gd name="T4" fmla="*/ 0 w 2"/>
                <a:gd name="T5" fmla="*/ 0 h 4"/>
                <a:gd name="T6" fmla="*/ 1 w 2"/>
                <a:gd name="T7" fmla="*/ 0 h 4"/>
                <a:gd name="T8" fmla="*/ 2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9" name="Freeform 216"/>
            <p:cNvSpPr>
              <a:spLocks/>
            </p:cNvSpPr>
            <p:nvPr/>
          </p:nvSpPr>
          <p:spPr bwMode="auto">
            <a:xfrm>
              <a:off x="6349362" y="6118884"/>
              <a:ext cx="40423" cy="80846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4 h 4"/>
                <a:gd name="T4" fmla="*/ 0 w 2"/>
                <a:gd name="T5" fmla="*/ 0 h 4"/>
                <a:gd name="T6" fmla="*/ 1 w 2"/>
                <a:gd name="T7" fmla="*/ 0 h 4"/>
                <a:gd name="T8" fmla="*/ 2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0" name="Freeform 217"/>
            <p:cNvSpPr>
              <a:spLocks/>
            </p:cNvSpPr>
            <p:nvPr/>
          </p:nvSpPr>
          <p:spPr bwMode="auto">
            <a:xfrm>
              <a:off x="6389784" y="6098127"/>
              <a:ext cx="39330" cy="101604"/>
            </a:xfrm>
            <a:custGeom>
              <a:avLst/>
              <a:gdLst>
                <a:gd name="T0" fmla="*/ 2 w 2"/>
                <a:gd name="T1" fmla="*/ 5 h 5"/>
                <a:gd name="T2" fmla="*/ 1 w 2"/>
                <a:gd name="T3" fmla="*/ 5 h 5"/>
                <a:gd name="T4" fmla="*/ 0 w 2"/>
                <a:gd name="T5" fmla="*/ 1 h 5"/>
                <a:gd name="T6" fmla="*/ 2 w 2"/>
                <a:gd name="T7" fmla="*/ 0 h 5"/>
                <a:gd name="T8" fmla="*/ 2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cubicBezTo>
                    <a:pt x="2" y="5"/>
                    <a:pt x="1" y="5"/>
                    <a:pt x="1" y="5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2"/>
                    <a:pt x="2" y="3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1" name="Freeform 218"/>
            <p:cNvSpPr>
              <a:spLocks/>
            </p:cNvSpPr>
            <p:nvPr/>
          </p:nvSpPr>
          <p:spPr bwMode="auto">
            <a:xfrm>
              <a:off x="6449873" y="6098127"/>
              <a:ext cx="19665" cy="101604"/>
            </a:xfrm>
            <a:custGeom>
              <a:avLst/>
              <a:gdLst>
                <a:gd name="T0" fmla="*/ 1 w 1"/>
                <a:gd name="T1" fmla="*/ 5 h 5"/>
                <a:gd name="T2" fmla="*/ 0 w 1"/>
                <a:gd name="T3" fmla="*/ 5 h 5"/>
                <a:gd name="T4" fmla="*/ 0 w 1"/>
                <a:gd name="T5" fmla="*/ 0 h 5"/>
                <a:gd name="T6" fmla="*/ 1 w 1"/>
                <a:gd name="T7" fmla="*/ 0 h 5"/>
                <a:gd name="T8" fmla="*/ 1 w 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5"/>
                    <a:pt x="0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2"/>
                    <a:pt x="1" y="3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2" name="Freeform 219"/>
            <p:cNvSpPr>
              <a:spLocks/>
            </p:cNvSpPr>
            <p:nvPr/>
          </p:nvSpPr>
          <p:spPr bwMode="auto">
            <a:xfrm>
              <a:off x="6490295" y="6098127"/>
              <a:ext cx="39330" cy="101604"/>
            </a:xfrm>
            <a:custGeom>
              <a:avLst/>
              <a:gdLst>
                <a:gd name="T0" fmla="*/ 2 w 2"/>
                <a:gd name="T1" fmla="*/ 4 h 5"/>
                <a:gd name="T2" fmla="*/ 0 w 2"/>
                <a:gd name="T3" fmla="*/ 5 h 5"/>
                <a:gd name="T4" fmla="*/ 0 w 2"/>
                <a:gd name="T5" fmla="*/ 0 h 5"/>
                <a:gd name="T6" fmla="*/ 1 w 2"/>
                <a:gd name="T7" fmla="*/ 0 h 5"/>
                <a:gd name="T8" fmla="*/ 2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4"/>
                  </a:moveTo>
                  <a:cubicBezTo>
                    <a:pt x="1" y="5"/>
                    <a:pt x="1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2"/>
                    <a:pt x="2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3" name="Freeform 220"/>
            <p:cNvSpPr>
              <a:spLocks/>
            </p:cNvSpPr>
            <p:nvPr/>
          </p:nvSpPr>
          <p:spPr bwMode="auto">
            <a:xfrm>
              <a:off x="6328604" y="6199730"/>
              <a:ext cx="80846" cy="753831"/>
            </a:xfrm>
            <a:custGeom>
              <a:avLst/>
              <a:gdLst>
                <a:gd name="T0" fmla="*/ 1 w 4"/>
                <a:gd name="T1" fmla="*/ 0 h 37"/>
                <a:gd name="T2" fmla="*/ 0 w 4"/>
                <a:gd name="T3" fmla="*/ 0 h 37"/>
                <a:gd name="T4" fmla="*/ 4 w 4"/>
                <a:gd name="T5" fmla="*/ 37 h 37"/>
                <a:gd name="T6" fmla="*/ 4 w 4"/>
                <a:gd name="T7" fmla="*/ 36 h 37"/>
                <a:gd name="T8" fmla="*/ 1 w 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2"/>
                    <a:pt x="2" y="24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24"/>
                    <a:pt x="2" y="1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4" name="Freeform 221"/>
            <p:cNvSpPr>
              <a:spLocks/>
            </p:cNvSpPr>
            <p:nvPr/>
          </p:nvSpPr>
          <p:spPr bwMode="auto">
            <a:xfrm>
              <a:off x="6369027" y="6199730"/>
              <a:ext cx="80846" cy="734166"/>
            </a:xfrm>
            <a:custGeom>
              <a:avLst/>
              <a:gdLst>
                <a:gd name="T0" fmla="*/ 1 w 4"/>
                <a:gd name="T1" fmla="*/ 0 h 36"/>
                <a:gd name="T2" fmla="*/ 0 w 4"/>
                <a:gd name="T3" fmla="*/ 0 h 36"/>
                <a:gd name="T4" fmla="*/ 3 w 4"/>
                <a:gd name="T5" fmla="*/ 36 h 36"/>
                <a:gd name="T6" fmla="*/ 4 w 4"/>
                <a:gd name="T7" fmla="*/ 36 h 36"/>
                <a:gd name="T8" fmla="*/ 1 w 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2"/>
                    <a:pt x="2" y="24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24"/>
                    <a:pt x="2" y="1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5" name="Freeform 222"/>
            <p:cNvSpPr>
              <a:spLocks/>
            </p:cNvSpPr>
            <p:nvPr/>
          </p:nvSpPr>
          <p:spPr bwMode="auto">
            <a:xfrm>
              <a:off x="6409450" y="6199730"/>
              <a:ext cx="80846" cy="734166"/>
            </a:xfrm>
            <a:custGeom>
              <a:avLst/>
              <a:gdLst>
                <a:gd name="T0" fmla="*/ 1 w 4"/>
                <a:gd name="T1" fmla="*/ 0 h 36"/>
                <a:gd name="T2" fmla="*/ 0 w 4"/>
                <a:gd name="T3" fmla="*/ 0 h 36"/>
                <a:gd name="T4" fmla="*/ 3 w 4"/>
                <a:gd name="T5" fmla="*/ 36 h 36"/>
                <a:gd name="T6" fmla="*/ 4 w 4"/>
                <a:gd name="T7" fmla="*/ 36 h 36"/>
                <a:gd name="T8" fmla="*/ 1 w 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2"/>
                    <a:pt x="2" y="24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24"/>
                    <a:pt x="2" y="1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6" name="Freeform 223"/>
            <p:cNvSpPr>
              <a:spLocks/>
            </p:cNvSpPr>
            <p:nvPr/>
          </p:nvSpPr>
          <p:spPr bwMode="auto">
            <a:xfrm>
              <a:off x="6449873" y="6199730"/>
              <a:ext cx="60088" cy="734166"/>
            </a:xfrm>
            <a:custGeom>
              <a:avLst/>
              <a:gdLst>
                <a:gd name="T0" fmla="*/ 1 w 3"/>
                <a:gd name="T1" fmla="*/ 0 h 36"/>
                <a:gd name="T2" fmla="*/ 0 w 3"/>
                <a:gd name="T3" fmla="*/ 0 h 36"/>
                <a:gd name="T4" fmla="*/ 3 w 3"/>
                <a:gd name="T5" fmla="*/ 36 h 36"/>
                <a:gd name="T6" fmla="*/ 3 w 3"/>
                <a:gd name="T7" fmla="*/ 36 h 36"/>
                <a:gd name="T8" fmla="*/ 1 w 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2"/>
                    <a:pt x="2" y="24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24"/>
                    <a:pt x="2" y="1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7" name="Freeform 224"/>
            <p:cNvSpPr>
              <a:spLocks/>
            </p:cNvSpPr>
            <p:nvPr/>
          </p:nvSpPr>
          <p:spPr bwMode="auto">
            <a:xfrm>
              <a:off x="6490295" y="6199730"/>
              <a:ext cx="60088" cy="734166"/>
            </a:xfrm>
            <a:custGeom>
              <a:avLst/>
              <a:gdLst>
                <a:gd name="T0" fmla="*/ 0 w 3"/>
                <a:gd name="T1" fmla="*/ 0 h 36"/>
                <a:gd name="T2" fmla="*/ 0 w 3"/>
                <a:gd name="T3" fmla="*/ 0 h 36"/>
                <a:gd name="T4" fmla="*/ 3 w 3"/>
                <a:gd name="T5" fmla="*/ 36 h 36"/>
                <a:gd name="T6" fmla="*/ 3 w 3"/>
                <a:gd name="T7" fmla="*/ 36 h 36"/>
                <a:gd name="T8" fmla="*/ 0 w 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2"/>
                    <a:pt x="2" y="24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24"/>
                    <a:pt x="1" y="1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8" name="Freeform 225"/>
            <p:cNvSpPr>
              <a:spLocks/>
            </p:cNvSpPr>
            <p:nvPr/>
          </p:nvSpPr>
          <p:spPr bwMode="auto">
            <a:xfrm>
              <a:off x="6389784" y="5975766"/>
              <a:ext cx="19665" cy="20758"/>
            </a:xfrm>
            <a:custGeom>
              <a:avLst/>
              <a:gdLst>
                <a:gd name="T0" fmla="*/ 18 w 18"/>
                <a:gd name="T1" fmla="*/ 0 h 19"/>
                <a:gd name="T2" fmla="*/ 0 w 18"/>
                <a:gd name="T3" fmla="*/ 19 h 19"/>
                <a:gd name="T4" fmla="*/ 0 w 18"/>
                <a:gd name="T5" fmla="*/ 0 h 19"/>
                <a:gd name="T6" fmla="*/ 0 w 18"/>
                <a:gd name="T7" fmla="*/ 0 h 19"/>
                <a:gd name="T8" fmla="*/ 18 w 1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0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9" name="Freeform 226"/>
            <p:cNvSpPr>
              <a:spLocks/>
            </p:cNvSpPr>
            <p:nvPr/>
          </p:nvSpPr>
          <p:spPr bwMode="auto">
            <a:xfrm>
              <a:off x="6328604" y="5935343"/>
              <a:ext cx="121269" cy="61181"/>
            </a:xfrm>
            <a:custGeom>
              <a:avLst/>
              <a:gdLst>
                <a:gd name="T0" fmla="*/ 3 w 6"/>
                <a:gd name="T1" fmla="*/ 3 h 3"/>
                <a:gd name="T2" fmla="*/ 0 w 6"/>
                <a:gd name="T3" fmla="*/ 0 h 3"/>
                <a:gd name="T4" fmla="*/ 1 w 6"/>
                <a:gd name="T5" fmla="*/ 0 h 3"/>
                <a:gd name="T6" fmla="*/ 3 w 6"/>
                <a:gd name="T7" fmla="*/ 2 h 3"/>
                <a:gd name="T8" fmla="*/ 5 w 6"/>
                <a:gd name="T9" fmla="*/ 0 h 3"/>
                <a:gd name="T10" fmla="*/ 6 w 6"/>
                <a:gd name="T11" fmla="*/ 0 h 3"/>
                <a:gd name="T12" fmla="*/ 3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3" y="2"/>
                  </a:cubicBezTo>
                  <a:cubicBezTo>
                    <a:pt x="4" y="1"/>
                    <a:pt x="5" y="1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4" y="2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0" name="Freeform 227"/>
            <p:cNvSpPr>
              <a:spLocks/>
            </p:cNvSpPr>
            <p:nvPr/>
          </p:nvSpPr>
          <p:spPr bwMode="auto">
            <a:xfrm>
              <a:off x="4380660" y="6790778"/>
              <a:ext cx="261110" cy="447929"/>
            </a:xfrm>
            <a:custGeom>
              <a:avLst/>
              <a:gdLst>
                <a:gd name="T0" fmla="*/ 4 w 13"/>
                <a:gd name="T1" fmla="*/ 21 h 22"/>
                <a:gd name="T2" fmla="*/ 4 w 13"/>
                <a:gd name="T3" fmla="*/ 22 h 22"/>
                <a:gd name="T4" fmla="*/ 13 w 13"/>
                <a:gd name="T5" fmla="*/ 20 h 22"/>
                <a:gd name="T6" fmla="*/ 12 w 13"/>
                <a:gd name="T7" fmla="*/ 16 h 22"/>
                <a:gd name="T8" fmla="*/ 9 w 13"/>
                <a:gd name="T9" fmla="*/ 3 h 22"/>
                <a:gd name="T10" fmla="*/ 6 w 13"/>
                <a:gd name="T11" fmla="*/ 0 h 22"/>
                <a:gd name="T12" fmla="*/ 0 w 13"/>
                <a:gd name="T13" fmla="*/ 3 h 22"/>
                <a:gd name="T14" fmla="*/ 2 w 13"/>
                <a:gd name="T15" fmla="*/ 14 h 22"/>
                <a:gd name="T16" fmla="*/ 4 w 13"/>
                <a:gd name="T1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22">
                  <a:moveTo>
                    <a:pt x="4" y="21"/>
                  </a:moveTo>
                  <a:cubicBezTo>
                    <a:pt x="4" y="21"/>
                    <a:pt x="4" y="21"/>
                    <a:pt x="4" y="22"/>
                  </a:cubicBezTo>
                  <a:cubicBezTo>
                    <a:pt x="7" y="21"/>
                    <a:pt x="10" y="21"/>
                    <a:pt x="13" y="20"/>
                  </a:cubicBezTo>
                  <a:cubicBezTo>
                    <a:pt x="13" y="19"/>
                    <a:pt x="13" y="18"/>
                    <a:pt x="12" y="16"/>
                  </a:cubicBezTo>
                  <a:cubicBezTo>
                    <a:pt x="11" y="10"/>
                    <a:pt x="9" y="5"/>
                    <a:pt x="9" y="3"/>
                  </a:cubicBezTo>
                  <a:cubicBezTo>
                    <a:pt x="8" y="2"/>
                    <a:pt x="9" y="0"/>
                    <a:pt x="6" y="0"/>
                  </a:cubicBezTo>
                  <a:cubicBezTo>
                    <a:pt x="4" y="1"/>
                    <a:pt x="1" y="1"/>
                    <a:pt x="0" y="3"/>
                  </a:cubicBezTo>
                  <a:cubicBezTo>
                    <a:pt x="0" y="4"/>
                    <a:pt x="1" y="11"/>
                    <a:pt x="2" y="14"/>
                  </a:cubicBezTo>
                  <a:cubicBezTo>
                    <a:pt x="3" y="17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1" name="Freeform 228"/>
            <p:cNvSpPr>
              <a:spLocks/>
            </p:cNvSpPr>
            <p:nvPr/>
          </p:nvSpPr>
          <p:spPr bwMode="auto">
            <a:xfrm>
              <a:off x="4601347" y="6729597"/>
              <a:ext cx="261110" cy="447929"/>
            </a:xfrm>
            <a:custGeom>
              <a:avLst/>
              <a:gdLst>
                <a:gd name="T0" fmla="*/ 4 w 13"/>
                <a:gd name="T1" fmla="*/ 20 h 22"/>
                <a:gd name="T2" fmla="*/ 5 w 13"/>
                <a:gd name="T3" fmla="*/ 22 h 22"/>
                <a:gd name="T4" fmla="*/ 13 w 13"/>
                <a:gd name="T5" fmla="*/ 21 h 22"/>
                <a:gd name="T6" fmla="*/ 13 w 13"/>
                <a:gd name="T7" fmla="*/ 18 h 22"/>
                <a:gd name="T8" fmla="*/ 9 w 13"/>
                <a:gd name="T9" fmla="*/ 0 h 22"/>
                <a:gd name="T10" fmla="*/ 1 w 13"/>
                <a:gd name="T11" fmla="*/ 2 h 22"/>
                <a:gd name="T12" fmla="*/ 0 w 13"/>
                <a:gd name="T13" fmla="*/ 3 h 22"/>
                <a:gd name="T14" fmla="*/ 4 w 13"/>
                <a:gd name="T1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2">
                  <a:moveTo>
                    <a:pt x="4" y="20"/>
                  </a:moveTo>
                  <a:cubicBezTo>
                    <a:pt x="4" y="21"/>
                    <a:pt x="4" y="22"/>
                    <a:pt x="5" y="22"/>
                  </a:cubicBezTo>
                  <a:cubicBezTo>
                    <a:pt x="7" y="22"/>
                    <a:pt x="10" y="21"/>
                    <a:pt x="13" y="21"/>
                  </a:cubicBezTo>
                  <a:cubicBezTo>
                    <a:pt x="13" y="20"/>
                    <a:pt x="13" y="20"/>
                    <a:pt x="13" y="18"/>
                  </a:cubicBezTo>
                  <a:cubicBezTo>
                    <a:pt x="13" y="16"/>
                    <a:pt x="10" y="1"/>
                    <a:pt x="9" y="0"/>
                  </a:cubicBezTo>
                  <a:cubicBezTo>
                    <a:pt x="9" y="0"/>
                    <a:pt x="7" y="0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4" y="18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2" name="Freeform 229"/>
            <p:cNvSpPr>
              <a:spLocks/>
            </p:cNvSpPr>
            <p:nvPr/>
          </p:nvSpPr>
          <p:spPr bwMode="auto">
            <a:xfrm>
              <a:off x="4320572" y="6627994"/>
              <a:ext cx="522219" cy="203207"/>
            </a:xfrm>
            <a:custGeom>
              <a:avLst/>
              <a:gdLst>
                <a:gd name="T0" fmla="*/ 23 w 26"/>
                <a:gd name="T1" fmla="*/ 1 h 10"/>
                <a:gd name="T2" fmla="*/ 20 w 26"/>
                <a:gd name="T3" fmla="*/ 1 h 10"/>
                <a:gd name="T4" fmla="*/ 3 w 26"/>
                <a:gd name="T5" fmla="*/ 6 h 10"/>
                <a:gd name="T6" fmla="*/ 1 w 26"/>
                <a:gd name="T7" fmla="*/ 7 h 10"/>
                <a:gd name="T8" fmla="*/ 4 w 26"/>
                <a:gd name="T9" fmla="*/ 9 h 10"/>
                <a:gd name="T10" fmla="*/ 20 w 26"/>
                <a:gd name="T11" fmla="*/ 5 h 10"/>
                <a:gd name="T12" fmla="*/ 23 w 26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0">
                  <a:moveTo>
                    <a:pt x="23" y="1"/>
                  </a:moveTo>
                  <a:cubicBezTo>
                    <a:pt x="23" y="1"/>
                    <a:pt x="24" y="0"/>
                    <a:pt x="20" y="1"/>
                  </a:cubicBezTo>
                  <a:cubicBezTo>
                    <a:pt x="15" y="2"/>
                    <a:pt x="6" y="5"/>
                    <a:pt x="3" y="6"/>
                  </a:cubicBezTo>
                  <a:cubicBezTo>
                    <a:pt x="0" y="6"/>
                    <a:pt x="1" y="6"/>
                    <a:pt x="1" y="7"/>
                  </a:cubicBezTo>
                  <a:cubicBezTo>
                    <a:pt x="1" y="8"/>
                    <a:pt x="1" y="10"/>
                    <a:pt x="4" y="9"/>
                  </a:cubicBezTo>
                  <a:cubicBezTo>
                    <a:pt x="8" y="8"/>
                    <a:pt x="17" y="6"/>
                    <a:pt x="20" y="5"/>
                  </a:cubicBezTo>
                  <a:cubicBezTo>
                    <a:pt x="23" y="4"/>
                    <a:pt x="26" y="5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3" name="Freeform 230"/>
            <p:cNvSpPr>
              <a:spLocks/>
            </p:cNvSpPr>
            <p:nvPr/>
          </p:nvSpPr>
          <p:spPr bwMode="auto">
            <a:xfrm>
              <a:off x="4159974" y="6933896"/>
              <a:ext cx="261110" cy="346326"/>
            </a:xfrm>
            <a:custGeom>
              <a:avLst/>
              <a:gdLst>
                <a:gd name="T0" fmla="*/ 5 w 13"/>
                <a:gd name="T1" fmla="*/ 17 h 17"/>
                <a:gd name="T2" fmla="*/ 10 w 13"/>
                <a:gd name="T3" fmla="*/ 16 h 17"/>
                <a:gd name="T4" fmla="*/ 10 w 13"/>
                <a:gd name="T5" fmla="*/ 16 h 17"/>
                <a:gd name="T6" fmla="*/ 9 w 13"/>
                <a:gd name="T7" fmla="*/ 8 h 17"/>
                <a:gd name="T8" fmla="*/ 8 w 13"/>
                <a:gd name="T9" fmla="*/ 2 h 17"/>
                <a:gd name="T10" fmla="*/ 3 w 13"/>
                <a:gd name="T11" fmla="*/ 3 h 17"/>
                <a:gd name="T12" fmla="*/ 2 w 13"/>
                <a:gd name="T13" fmla="*/ 7 h 17"/>
                <a:gd name="T14" fmla="*/ 2 w 13"/>
                <a:gd name="T15" fmla="*/ 14 h 17"/>
                <a:gd name="T16" fmla="*/ 5 w 13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5" y="17"/>
                  </a:moveTo>
                  <a:cubicBezTo>
                    <a:pt x="5" y="17"/>
                    <a:pt x="7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0" y="11"/>
                    <a:pt x="9" y="8"/>
                  </a:cubicBezTo>
                  <a:cubicBezTo>
                    <a:pt x="9" y="6"/>
                    <a:pt x="8" y="3"/>
                    <a:pt x="8" y="2"/>
                  </a:cubicBezTo>
                  <a:cubicBezTo>
                    <a:pt x="8" y="0"/>
                    <a:pt x="5" y="2"/>
                    <a:pt x="3" y="3"/>
                  </a:cubicBezTo>
                  <a:cubicBezTo>
                    <a:pt x="0" y="3"/>
                    <a:pt x="2" y="6"/>
                    <a:pt x="2" y="7"/>
                  </a:cubicBezTo>
                  <a:cubicBezTo>
                    <a:pt x="2" y="9"/>
                    <a:pt x="2" y="13"/>
                    <a:pt x="2" y="14"/>
                  </a:cubicBezTo>
                  <a:cubicBezTo>
                    <a:pt x="2" y="16"/>
                    <a:pt x="4" y="17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4" name="Freeform 231"/>
            <p:cNvSpPr>
              <a:spLocks/>
            </p:cNvSpPr>
            <p:nvPr/>
          </p:nvSpPr>
          <p:spPr bwMode="auto">
            <a:xfrm>
              <a:off x="3757930" y="6974319"/>
              <a:ext cx="241445" cy="386748"/>
            </a:xfrm>
            <a:custGeom>
              <a:avLst/>
              <a:gdLst>
                <a:gd name="T0" fmla="*/ 3 w 12"/>
                <a:gd name="T1" fmla="*/ 16 h 19"/>
                <a:gd name="T2" fmla="*/ 6 w 12"/>
                <a:gd name="T3" fmla="*/ 19 h 19"/>
                <a:gd name="T4" fmla="*/ 12 w 12"/>
                <a:gd name="T5" fmla="*/ 18 h 19"/>
                <a:gd name="T6" fmla="*/ 12 w 12"/>
                <a:gd name="T7" fmla="*/ 15 h 19"/>
                <a:gd name="T8" fmla="*/ 9 w 12"/>
                <a:gd name="T9" fmla="*/ 6 h 19"/>
                <a:gd name="T10" fmla="*/ 6 w 12"/>
                <a:gd name="T11" fmla="*/ 0 h 19"/>
                <a:gd name="T12" fmla="*/ 0 w 12"/>
                <a:gd name="T13" fmla="*/ 4 h 19"/>
                <a:gd name="T14" fmla="*/ 2 w 12"/>
                <a:gd name="T15" fmla="*/ 9 h 19"/>
                <a:gd name="T16" fmla="*/ 3 w 12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3" y="16"/>
                  </a:moveTo>
                  <a:cubicBezTo>
                    <a:pt x="4" y="18"/>
                    <a:pt x="4" y="19"/>
                    <a:pt x="6" y="19"/>
                  </a:cubicBezTo>
                  <a:cubicBezTo>
                    <a:pt x="8" y="19"/>
                    <a:pt x="10" y="18"/>
                    <a:pt x="12" y="18"/>
                  </a:cubicBezTo>
                  <a:cubicBezTo>
                    <a:pt x="12" y="17"/>
                    <a:pt x="12" y="17"/>
                    <a:pt x="12" y="15"/>
                  </a:cubicBezTo>
                  <a:cubicBezTo>
                    <a:pt x="11" y="10"/>
                    <a:pt x="9" y="8"/>
                    <a:pt x="9" y="6"/>
                  </a:cubicBezTo>
                  <a:cubicBezTo>
                    <a:pt x="9" y="4"/>
                    <a:pt x="10" y="0"/>
                    <a:pt x="6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1" y="7"/>
                    <a:pt x="1" y="7"/>
                    <a:pt x="2" y="9"/>
                  </a:cubicBezTo>
                  <a:cubicBezTo>
                    <a:pt x="2" y="11"/>
                    <a:pt x="3" y="14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5" name="Freeform 232"/>
            <p:cNvSpPr>
              <a:spLocks/>
            </p:cNvSpPr>
            <p:nvPr/>
          </p:nvSpPr>
          <p:spPr bwMode="auto">
            <a:xfrm>
              <a:off x="3999374" y="6953561"/>
              <a:ext cx="180264" cy="367083"/>
            </a:xfrm>
            <a:custGeom>
              <a:avLst/>
              <a:gdLst>
                <a:gd name="T0" fmla="*/ 5 w 9"/>
                <a:gd name="T1" fmla="*/ 18 h 18"/>
                <a:gd name="T2" fmla="*/ 8 w 9"/>
                <a:gd name="T3" fmla="*/ 17 h 18"/>
                <a:gd name="T4" fmla="*/ 9 w 9"/>
                <a:gd name="T5" fmla="*/ 13 h 18"/>
                <a:gd name="T6" fmla="*/ 6 w 9"/>
                <a:gd name="T7" fmla="*/ 4 h 18"/>
                <a:gd name="T8" fmla="*/ 2 w 9"/>
                <a:gd name="T9" fmla="*/ 1 h 18"/>
                <a:gd name="T10" fmla="*/ 0 w 9"/>
                <a:gd name="T11" fmla="*/ 3 h 18"/>
                <a:gd name="T12" fmla="*/ 1 w 9"/>
                <a:gd name="T13" fmla="*/ 9 h 18"/>
                <a:gd name="T14" fmla="*/ 3 w 9"/>
                <a:gd name="T15" fmla="*/ 17 h 18"/>
                <a:gd name="T16" fmla="*/ 5 w 9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5" y="18"/>
                  </a:moveTo>
                  <a:cubicBezTo>
                    <a:pt x="6" y="17"/>
                    <a:pt x="7" y="17"/>
                    <a:pt x="8" y="17"/>
                  </a:cubicBezTo>
                  <a:cubicBezTo>
                    <a:pt x="9" y="16"/>
                    <a:pt x="9" y="16"/>
                    <a:pt x="9" y="13"/>
                  </a:cubicBezTo>
                  <a:cubicBezTo>
                    <a:pt x="8" y="10"/>
                    <a:pt x="7" y="6"/>
                    <a:pt x="6" y="4"/>
                  </a:cubicBezTo>
                  <a:cubicBezTo>
                    <a:pt x="5" y="1"/>
                    <a:pt x="3" y="0"/>
                    <a:pt x="2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5"/>
                    <a:pt x="0" y="6"/>
                    <a:pt x="1" y="9"/>
                  </a:cubicBezTo>
                  <a:cubicBezTo>
                    <a:pt x="2" y="13"/>
                    <a:pt x="2" y="16"/>
                    <a:pt x="3" y="17"/>
                  </a:cubicBezTo>
                  <a:cubicBezTo>
                    <a:pt x="3" y="18"/>
                    <a:pt x="4" y="18"/>
                    <a:pt x="5" y="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6" name="Freeform 233"/>
            <p:cNvSpPr>
              <a:spLocks/>
            </p:cNvSpPr>
            <p:nvPr/>
          </p:nvSpPr>
          <p:spPr bwMode="auto">
            <a:xfrm>
              <a:off x="3717507" y="6851958"/>
              <a:ext cx="382378" cy="143119"/>
            </a:xfrm>
            <a:custGeom>
              <a:avLst/>
              <a:gdLst>
                <a:gd name="T0" fmla="*/ 1 w 19"/>
                <a:gd name="T1" fmla="*/ 5 h 7"/>
                <a:gd name="T2" fmla="*/ 6 w 19"/>
                <a:gd name="T3" fmla="*/ 6 h 7"/>
                <a:gd name="T4" fmla="*/ 16 w 19"/>
                <a:gd name="T5" fmla="*/ 6 h 7"/>
                <a:gd name="T6" fmla="*/ 18 w 19"/>
                <a:gd name="T7" fmla="*/ 3 h 7"/>
                <a:gd name="T8" fmla="*/ 12 w 19"/>
                <a:gd name="T9" fmla="*/ 2 h 7"/>
                <a:gd name="T10" fmla="*/ 1 w 19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7">
                  <a:moveTo>
                    <a:pt x="1" y="5"/>
                  </a:moveTo>
                  <a:cubicBezTo>
                    <a:pt x="0" y="6"/>
                    <a:pt x="1" y="7"/>
                    <a:pt x="6" y="6"/>
                  </a:cubicBezTo>
                  <a:cubicBezTo>
                    <a:pt x="11" y="5"/>
                    <a:pt x="13" y="6"/>
                    <a:pt x="16" y="6"/>
                  </a:cubicBezTo>
                  <a:cubicBezTo>
                    <a:pt x="18" y="5"/>
                    <a:pt x="19" y="5"/>
                    <a:pt x="18" y="3"/>
                  </a:cubicBezTo>
                  <a:cubicBezTo>
                    <a:pt x="18" y="2"/>
                    <a:pt x="18" y="0"/>
                    <a:pt x="12" y="2"/>
                  </a:cubicBezTo>
                  <a:cubicBezTo>
                    <a:pt x="5" y="3"/>
                    <a:pt x="1" y="3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7" name="Freeform 234"/>
            <p:cNvSpPr>
              <a:spLocks noEditPoints="1"/>
            </p:cNvSpPr>
            <p:nvPr/>
          </p:nvSpPr>
          <p:spPr bwMode="auto">
            <a:xfrm>
              <a:off x="10848315" y="6750355"/>
              <a:ext cx="1345971" cy="631470"/>
            </a:xfrm>
            <a:custGeom>
              <a:avLst/>
              <a:gdLst>
                <a:gd name="T0" fmla="*/ 59 w 67"/>
                <a:gd name="T1" fmla="*/ 19 h 31"/>
                <a:gd name="T2" fmla="*/ 47 w 67"/>
                <a:gd name="T3" fmla="*/ 6 h 31"/>
                <a:gd name="T4" fmla="*/ 1 w 67"/>
                <a:gd name="T5" fmla="*/ 14 h 31"/>
                <a:gd name="T6" fmla="*/ 6 w 67"/>
                <a:gd name="T7" fmla="*/ 13 h 31"/>
                <a:gd name="T8" fmla="*/ 18 w 67"/>
                <a:gd name="T9" fmla="*/ 21 h 31"/>
                <a:gd name="T10" fmla="*/ 66 w 67"/>
                <a:gd name="T11" fmla="*/ 31 h 31"/>
                <a:gd name="T12" fmla="*/ 67 w 67"/>
                <a:gd name="T13" fmla="*/ 28 h 31"/>
                <a:gd name="T14" fmla="*/ 67 w 67"/>
                <a:gd name="T15" fmla="*/ 27 h 31"/>
                <a:gd name="T16" fmla="*/ 60 w 67"/>
                <a:gd name="T17" fmla="*/ 26 h 31"/>
                <a:gd name="T18" fmla="*/ 59 w 67"/>
                <a:gd name="T19" fmla="*/ 20 h 31"/>
                <a:gd name="T20" fmla="*/ 54 w 67"/>
                <a:gd name="T21" fmla="*/ 12 h 31"/>
                <a:gd name="T22" fmla="*/ 52 w 67"/>
                <a:gd name="T23" fmla="*/ 10 h 31"/>
                <a:gd name="T24" fmla="*/ 49 w 67"/>
                <a:gd name="T25" fmla="*/ 8 h 31"/>
                <a:gd name="T26" fmla="*/ 54 w 67"/>
                <a:gd name="T27" fmla="*/ 13 h 31"/>
                <a:gd name="T28" fmla="*/ 54 w 67"/>
                <a:gd name="T29" fmla="*/ 16 h 31"/>
                <a:gd name="T30" fmla="*/ 44 w 67"/>
                <a:gd name="T31" fmla="*/ 4 h 31"/>
                <a:gd name="T32" fmla="*/ 41 w 67"/>
                <a:gd name="T33" fmla="*/ 3 h 31"/>
                <a:gd name="T34" fmla="*/ 39 w 67"/>
                <a:gd name="T35" fmla="*/ 3 h 31"/>
                <a:gd name="T36" fmla="*/ 44 w 67"/>
                <a:gd name="T37" fmla="*/ 5 h 31"/>
                <a:gd name="T38" fmla="*/ 44 w 67"/>
                <a:gd name="T39" fmla="*/ 7 h 31"/>
                <a:gd name="T40" fmla="*/ 29 w 67"/>
                <a:gd name="T41" fmla="*/ 2 h 31"/>
                <a:gd name="T42" fmla="*/ 27 w 67"/>
                <a:gd name="T43" fmla="*/ 2 h 31"/>
                <a:gd name="T44" fmla="*/ 23 w 67"/>
                <a:gd name="T45" fmla="*/ 3 h 31"/>
                <a:gd name="T46" fmla="*/ 30 w 67"/>
                <a:gd name="T47" fmla="*/ 2 h 31"/>
                <a:gd name="T48" fmla="*/ 29 w 67"/>
                <a:gd name="T49" fmla="*/ 5 h 31"/>
                <a:gd name="T50" fmla="*/ 35 w 67"/>
                <a:gd name="T51" fmla="*/ 2 h 31"/>
                <a:gd name="T52" fmla="*/ 33 w 67"/>
                <a:gd name="T53" fmla="*/ 2 h 31"/>
                <a:gd name="T54" fmla="*/ 16 w 67"/>
                <a:gd name="T55" fmla="*/ 10 h 31"/>
                <a:gd name="T56" fmla="*/ 7 w 67"/>
                <a:gd name="T57" fmla="*/ 13 h 31"/>
                <a:gd name="T58" fmla="*/ 6 w 67"/>
                <a:gd name="T59" fmla="*/ 16 h 31"/>
                <a:gd name="T60" fmla="*/ 10 w 67"/>
                <a:gd name="T61" fmla="*/ 11 h 31"/>
                <a:gd name="T62" fmla="*/ 12 w 67"/>
                <a:gd name="T63" fmla="*/ 13 h 31"/>
                <a:gd name="T64" fmla="*/ 14 w 67"/>
                <a:gd name="T65" fmla="*/ 8 h 31"/>
                <a:gd name="T66" fmla="*/ 13 w 67"/>
                <a:gd name="T67" fmla="*/ 12 h 31"/>
                <a:gd name="T68" fmla="*/ 23 w 67"/>
                <a:gd name="T69" fmla="*/ 3 h 31"/>
                <a:gd name="T70" fmla="*/ 35 w 67"/>
                <a:gd name="T71" fmla="*/ 5 h 31"/>
                <a:gd name="T72" fmla="*/ 38 w 67"/>
                <a:gd name="T73" fmla="*/ 3 h 31"/>
                <a:gd name="T74" fmla="*/ 35 w 67"/>
                <a:gd name="T75" fmla="*/ 5 h 31"/>
                <a:gd name="T76" fmla="*/ 49 w 67"/>
                <a:gd name="T77" fmla="*/ 8 h 31"/>
                <a:gd name="T78" fmla="*/ 56 w 67"/>
                <a:gd name="T79" fmla="*/ 20 h 31"/>
                <a:gd name="T80" fmla="*/ 58 w 67"/>
                <a:gd name="T81" fmla="*/ 23 h 31"/>
                <a:gd name="T82" fmla="*/ 61 w 67"/>
                <a:gd name="T83" fmla="*/ 23 h 31"/>
                <a:gd name="T84" fmla="*/ 62 w 67"/>
                <a:gd name="T85" fmla="*/ 28 h 31"/>
                <a:gd name="T86" fmla="*/ 63 w 67"/>
                <a:gd name="T87" fmla="*/ 29 h 31"/>
                <a:gd name="T88" fmla="*/ 65 w 67"/>
                <a:gd name="T8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7" h="31">
                  <a:moveTo>
                    <a:pt x="67" y="27"/>
                  </a:moveTo>
                  <a:cubicBezTo>
                    <a:pt x="67" y="27"/>
                    <a:pt x="67" y="27"/>
                    <a:pt x="67" y="27"/>
                  </a:cubicBezTo>
                  <a:cubicBezTo>
                    <a:pt x="64" y="27"/>
                    <a:pt x="62" y="23"/>
                    <a:pt x="59" y="19"/>
                  </a:cubicBezTo>
                  <a:cubicBezTo>
                    <a:pt x="56" y="15"/>
                    <a:pt x="53" y="9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4" y="4"/>
                    <a:pt x="41" y="3"/>
                    <a:pt x="38" y="2"/>
                  </a:cubicBezTo>
                  <a:cubicBezTo>
                    <a:pt x="26" y="0"/>
                    <a:pt x="18" y="5"/>
                    <a:pt x="11" y="9"/>
                  </a:cubicBezTo>
                  <a:cubicBezTo>
                    <a:pt x="7" y="12"/>
                    <a:pt x="4" y="15"/>
                    <a:pt x="1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5"/>
                    <a:pt x="4" y="14"/>
                    <a:pt x="6" y="13"/>
                  </a:cubicBezTo>
                  <a:cubicBezTo>
                    <a:pt x="6" y="14"/>
                    <a:pt x="6" y="15"/>
                    <a:pt x="6" y="17"/>
                  </a:cubicBezTo>
                  <a:cubicBezTo>
                    <a:pt x="4" y="17"/>
                    <a:pt x="2" y="18"/>
                    <a:pt x="0" y="17"/>
                  </a:cubicBezTo>
                  <a:cubicBezTo>
                    <a:pt x="3" y="18"/>
                    <a:pt x="10" y="19"/>
                    <a:pt x="18" y="21"/>
                  </a:cubicBezTo>
                  <a:cubicBezTo>
                    <a:pt x="20" y="12"/>
                    <a:pt x="28" y="7"/>
                    <a:pt x="36" y="8"/>
                  </a:cubicBezTo>
                  <a:cubicBezTo>
                    <a:pt x="45" y="10"/>
                    <a:pt x="50" y="18"/>
                    <a:pt x="48" y="26"/>
                  </a:cubicBezTo>
                  <a:cubicBezTo>
                    <a:pt x="54" y="28"/>
                    <a:pt x="66" y="31"/>
                    <a:pt x="66" y="31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29"/>
                    <a:pt x="66" y="29"/>
                    <a:pt x="66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lnTo>
                    <a:pt x="67" y="27"/>
                  </a:lnTo>
                  <a:close/>
                  <a:moveTo>
                    <a:pt x="61" y="22"/>
                  </a:moveTo>
                  <a:cubicBezTo>
                    <a:pt x="61" y="22"/>
                    <a:pt x="61" y="22"/>
                    <a:pt x="61" y="22"/>
                  </a:cubicBezTo>
                  <a:cubicBezTo>
                    <a:pt x="60" y="23"/>
                    <a:pt x="60" y="25"/>
                    <a:pt x="60" y="26"/>
                  </a:cubicBezTo>
                  <a:cubicBezTo>
                    <a:pt x="59" y="25"/>
                    <a:pt x="59" y="24"/>
                    <a:pt x="58" y="23"/>
                  </a:cubicBezTo>
                  <a:cubicBezTo>
                    <a:pt x="58" y="22"/>
                    <a:pt x="59" y="21"/>
                    <a:pt x="59" y="19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0" y="21"/>
                    <a:pt x="60" y="21"/>
                    <a:pt x="61" y="22"/>
                  </a:cubicBezTo>
                  <a:close/>
                  <a:moveTo>
                    <a:pt x="52" y="10"/>
                  </a:moveTo>
                  <a:cubicBezTo>
                    <a:pt x="53" y="11"/>
                    <a:pt x="53" y="12"/>
                    <a:pt x="54" y="12"/>
                  </a:cubicBezTo>
                  <a:cubicBezTo>
                    <a:pt x="54" y="14"/>
                    <a:pt x="53" y="15"/>
                    <a:pt x="53" y="16"/>
                  </a:cubicBezTo>
                  <a:cubicBezTo>
                    <a:pt x="53" y="15"/>
                    <a:pt x="52" y="14"/>
                    <a:pt x="51" y="14"/>
                  </a:cubicBezTo>
                  <a:cubicBezTo>
                    <a:pt x="51" y="12"/>
                    <a:pt x="52" y="11"/>
                    <a:pt x="52" y="10"/>
                  </a:cubicBezTo>
                  <a:close/>
                  <a:moveTo>
                    <a:pt x="51" y="13"/>
                  </a:moveTo>
                  <a:cubicBezTo>
                    <a:pt x="50" y="12"/>
                    <a:pt x="50" y="12"/>
                    <a:pt x="49" y="11"/>
                  </a:cubicBezTo>
                  <a:cubicBezTo>
                    <a:pt x="49" y="10"/>
                    <a:pt x="49" y="9"/>
                    <a:pt x="49" y="8"/>
                  </a:cubicBezTo>
                  <a:cubicBezTo>
                    <a:pt x="50" y="9"/>
                    <a:pt x="51" y="9"/>
                    <a:pt x="52" y="10"/>
                  </a:cubicBezTo>
                  <a:cubicBezTo>
                    <a:pt x="51" y="11"/>
                    <a:pt x="51" y="12"/>
                    <a:pt x="51" y="13"/>
                  </a:cubicBezTo>
                  <a:close/>
                  <a:moveTo>
                    <a:pt x="54" y="13"/>
                  </a:moveTo>
                  <a:cubicBezTo>
                    <a:pt x="55" y="14"/>
                    <a:pt x="56" y="15"/>
                    <a:pt x="56" y="16"/>
                  </a:cubicBezTo>
                  <a:cubicBezTo>
                    <a:pt x="56" y="17"/>
                    <a:pt x="56" y="18"/>
                    <a:pt x="55" y="19"/>
                  </a:cubicBezTo>
                  <a:cubicBezTo>
                    <a:pt x="55" y="18"/>
                    <a:pt x="54" y="17"/>
                    <a:pt x="54" y="16"/>
                  </a:cubicBezTo>
                  <a:cubicBezTo>
                    <a:pt x="54" y="15"/>
                    <a:pt x="54" y="14"/>
                    <a:pt x="54" y="13"/>
                  </a:cubicBezTo>
                  <a:close/>
                  <a:moveTo>
                    <a:pt x="41" y="3"/>
                  </a:moveTo>
                  <a:cubicBezTo>
                    <a:pt x="42" y="4"/>
                    <a:pt x="43" y="4"/>
                    <a:pt x="44" y="4"/>
                  </a:cubicBezTo>
                  <a:cubicBezTo>
                    <a:pt x="43" y="5"/>
                    <a:pt x="43" y="6"/>
                    <a:pt x="43" y="7"/>
                  </a:cubicBezTo>
                  <a:cubicBezTo>
                    <a:pt x="42" y="7"/>
                    <a:pt x="42" y="6"/>
                    <a:pt x="41" y="6"/>
                  </a:cubicBezTo>
                  <a:cubicBezTo>
                    <a:pt x="41" y="5"/>
                    <a:pt x="41" y="4"/>
                    <a:pt x="41" y="3"/>
                  </a:cubicBezTo>
                  <a:close/>
                  <a:moveTo>
                    <a:pt x="40" y="6"/>
                  </a:moveTo>
                  <a:cubicBezTo>
                    <a:pt x="40" y="6"/>
                    <a:pt x="39" y="6"/>
                    <a:pt x="38" y="5"/>
                  </a:cubicBezTo>
                  <a:cubicBezTo>
                    <a:pt x="38" y="4"/>
                    <a:pt x="38" y="4"/>
                    <a:pt x="39" y="3"/>
                  </a:cubicBezTo>
                  <a:cubicBezTo>
                    <a:pt x="39" y="3"/>
                    <a:pt x="40" y="3"/>
                    <a:pt x="41" y="3"/>
                  </a:cubicBezTo>
                  <a:cubicBezTo>
                    <a:pt x="41" y="4"/>
                    <a:pt x="41" y="5"/>
                    <a:pt x="40" y="6"/>
                  </a:cubicBezTo>
                  <a:close/>
                  <a:moveTo>
                    <a:pt x="44" y="5"/>
                  </a:moveTo>
                  <a:cubicBezTo>
                    <a:pt x="45" y="5"/>
                    <a:pt x="46" y="5"/>
                    <a:pt x="46" y="6"/>
                  </a:cubicBezTo>
                  <a:cubicBezTo>
                    <a:pt x="46" y="7"/>
                    <a:pt x="46" y="8"/>
                    <a:pt x="46" y="9"/>
                  </a:cubicBezTo>
                  <a:cubicBezTo>
                    <a:pt x="45" y="8"/>
                    <a:pt x="44" y="8"/>
                    <a:pt x="44" y="7"/>
                  </a:cubicBezTo>
                  <a:cubicBezTo>
                    <a:pt x="44" y="6"/>
                    <a:pt x="44" y="6"/>
                    <a:pt x="44" y="5"/>
                  </a:cubicBezTo>
                  <a:close/>
                  <a:moveTo>
                    <a:pt x="27" y="2"/>
                  </a:moveTo>
                  <a:cubicBezTo>
                    <a:pt x="27" y="2"/>
                    <a:pt x="28" y="2"/>
                    <a:pt x="29" y="2"/>
                  </a:cubicBezTo>
                  <a:cubicBezTo>
                    <a:pt x="29" y="3"/>
                    <a:pt x="29" y="4"/>
                    <a:pt x="29" y="5"/>
                  </a:cubicBezTo>
                  <a:cubicBezTo>
                    <a:pt x="28" y="5"/>
                    <a:pt x="27" y="5"/>
                    <a:pt x="26" y="5"/>
                  </a:cubicBezTo>
                  <a:cubicBezTo>
                    <a:pt x="26" y="4"/>
                    <a:pt x="26" y="3"/>
                    <a:pt x="27" y="2"/>
                  </a:cubicBezTo>
                  <a:close/>
                  <a:moveTo>
                    <a:pt x="25" y="5"/>
                  </a:moveTo>
                  <a:cubicBezTo>
                    <a:pt x="25" y="6"/>
                    <a:pt x="24" y="6"/>
                    <a:pt x="23" y="6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4" y="3"/>
                    <a:pt x="25" y="3"/>
                    <a:pt x="26" y="3"/>
                  </a:cubicBezTo>
                  <a:cubicBezTo>
                    <a:pt x="26" y="4"/>
                    <a:pt x="26" y="5"/>
                    <a:pt x="25" y="5"/>
                  </a:cubicBezTo>
                  <a:close/>
                  <a:moveTo>
                    <a:pt x="30" y="2"/>
                  </a:moveTo>
                  <a:cubicBezTo>
                    <a:pt x="30" y="2"/>
                    <a:pt x="31" y="2"/>
                    <a:pt x="32" y="2"/>
                  </a:cubicBezTo>
                  <a:cubicBezTo>
                    <a:pt x="32" y="3"/>
                    <a:pt x="32" y="4"/>
                    <a:pt x="32" y="5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9" y="4"/>
                    <a:pt x="29" y="3"/>
                    <a:pt x="30" y="2"/>
                  </a:cubicBezTo>
                  <a:close/>
                  <a:moveTo>
                    <a:pt x="33" y="2"/>
                  </a:moveTo>
                  <a:cubicBezTo>
                    <a:pt x="33" y="2"/>
                    <a:pt x="34" y="2"/>
                    <a:pt x="35" y="2"/>
                  </a:cubicBezTo>
                  <a:cubicBezTo>
                    <a:pt x="35" y="3"/>
                    <a:pt x="35" y="4"/>
                    <a:pt x="35" y="5"/>
                  </a:cubicBezTo>
                  <a:cubicBezTo>
                    <a:pt x="34" y="5"/>
                    <a:pt x="33" y="5"/>
                    <a:pt x="32" y="5"/>
                  </a:cubicBezTo>
                  <a:cubicBezTo>
                    <a:pt x="32" y="4"/>
                    <a:pt x="32" y="3"/>
                    <a:pt x="33" y="2"/>
                  </a:cubicBezTo>
                  <a:close/>
                  <a:moveTo>
                    <a:pt x="20" y="5"/>
                  </a:moveTo>
                  <a:cubicBezTo>
                    <a:pt x="19" y="6"/>
                    <a:pt x="19" y="7"/>
                    <a:pt x="19" y="8"/>
                  </a:cubicBezTo>
                  <a:cubicBezTo>
                    <a:pt x="18" y="9"/>
                    <a:pt x="17" y="9"/>
                    <a:pt x="16" y="10"/>
                  </a:cubicBezTo>
                  <a:cubicBezTo>
                    <a:pt x="16" y="9"/>
                    <a:pt x="17" y="8"/>
                    <a:pt x="17" y="6"/>
                  </a:cubicBezTo>
                  <a:cubicBezTo>
                    <a:pt x="18" y="6"/>
                    <a:pt x="19" y="5"/>
                    <a:pt x="20" y="5"/>
                  </a:cubicBezTo>
                  <a:close/>
                  <a:moveTo>
                    <a:pt x="7" y="13"/>
                  </a:moveTo>
                  <a:cubicBezTo>
                    <a:pt x="8" y="12"/>
                    <a:pt x="9" y="12"/>
                    <a:pt x="10" y="11"/>
                  </a:cubicBezTo>
                  <a:cubicBezTo>
                    <a:pt x="9" y="12"/>
                    <a:pt x="9" y="14"/>
                    <a:pt x="9" y="15"/>
                  </a:cubicBezTo>
                  <a:cubicBezTo>
                    <a:pt x="8" y="15"/>
                    <a:pt x="7" y="16"/>
                    <a:pt x="6" y="16"/>
                  </a:cubicBezTo>
                  <a:cubicBezTo>
                    <a:pt x="7" y="15"/>
                    <a:pt x="7" y="14"/>
                    <a:pt x="7" y="13"/>
                  </a:cubicBezTo>
                  <a:close/>
                  <a:moveTo>
                    <a:pt x="10" y="15"/>
                  </a:moveTo>
                  <a:cubicBezTo>
                    <a:pt x="10" y="13"/>
                    <a:pt x="10" y="12"/>
                    <a:pt x="10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3" y="9"/>
                    <a:pt x="13" y="9"/>
                  </a:cubicBezTo>
                  <a:cubicBezTo>
                    <a:pt x="13" y="10"/>
                    <a:pt x="13" y="11"/>
                    <a:pt x="12" y="13"/>
                  </a:cubicBezTo>
                  <a:cubicBezTo>
                    <a:pt x="11" y="13"/>
                    <a:pt x="10" y="14"/>
                    <a:pt x="10" y="15"/>
                  </a:cubicBezTo>
                  <a:close/>
                  <a:moveTo>
                    <a:pt x="13" y="12"/>
                  </a:moveTo>
                  <a:cubicBezTo>
                    <a:pt x="13" y="11"/>
                    <a:pt x="13" y="10"/>
                    <a:pt x="14" y="8"/>
                  </a:cubicBezTo>
                  <a:cubicBezTo>
                    <a:pt x="14" y="8"/>
                    <a:pt x="15" y="7"/>
                    <a:pt x="16" y="7"/>
                  </a:cubicBezTo>
                  <a:cubicBezTo>
                    <a:pt x="16" y="8"/>
                    <a:pt x="16" y="9"/>
                    <a:pt x="16" y="10"/>
                  </a:cubicBezTo>
                  <a:cubicBezTo>
                    <a:pt x="15" y="11"/>
                    <a:pt x="14" y="12"/>
                    <a:pt x="13" y="12"/>
                  </a:cubicBezTo>
                  <a:close/>
                  <a:moveTo>
                    <a:pt x="20" y="8"/>
                  </a:moveTo>
                  <a:cubicBezTo>
                    <a:pt x="20" y="7"/>
                    <a:pt x="20" y="6"/>
                    <a:pt x="20" y="5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2" y="6"/>
                    <a:pt x="22" y="7"/>
                  </a:cubicBezTo>
                  <a:cubicBezTo>
                    <a:pt x="21" y="7"/>
                    <a:pt x="20" y="7"/>
                    <a:pt x="20" y="8"/>
                  </a:cubicBezTo>
                  <a:close/>
                  <a:moveTo>
                    <a:pt x="35" y="5"/>
                  </a:moveTo>
                  <a:cubicBezTo>
                    <a:pt x="35" y="4"/>
                    <a:pt x="35" y="3"/>
                    <a:pt x="36" y="2"/>
                  </a:cubicBezTo>
                  <a:cubicBezTo>
                    <a:pt x="36" y="2"/>
                    <a:pt x="37" y="2"/>
                    <a:pt x="38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4"/>
                    <a:pt x="38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5" y="5"/>
                  </a:cubicBezTo>
                  <a:close/>
                  <a:moveTo>
                    <a:pt x="46" y="9"/>
                  </a:moveTo>
                  <a:cubicBezTo>
                    <a:pt x="46" y="8"/>
                    <a:pt x="47" y="7"/>
                    <a:pt x="47" y="6"/>
                  </a:cubicBezTo>
                  <a:cubicBezTo>
                    <a:pt x="48" y="7"/>
                    <a:pt x="48" y="7"/>
                    <a:pt x="49" y="8"/>
                  </a:cubicBezTo>
                  <a:cubicBezTo>
                    <a:pt x="49" y="9"/>
                    <a:pt x="49" y="10"/>
                    <a:pt x="48" y="11"/>
                  </a:cubicBezTo>
                  <a:cubicBezTo>
                    <a:pt x="48" y="10"/>
                    <a:pt x="47" y="9"/>
                    <a:pt x="46" y="9"/>
                  </a:cubicBezTo>
                  <a:close/>
                  <a:moveTo>
                    <a:pt x="56" y="20"/>
                  </a:moveTo>
                  <a:cubicBezTo>
                    <a:pt x="56" y="19"/>
                    <a:pt x="56" y="17"/>
                    <a:pt x="57" y="16"/>
                  </a:cubicBezTo>
                  <a:cubicBezTo>
                    <a:pt x="57" y="17"/>
                    <a:pt x="58" y="18"/>
                    <a:pt x="59" y="19"/>
                  </a:cubicBezTo>
                  <a:cubicBezTo>
                    <a:pt x="58" y="20"/>
                    <a:pt x="58" y="21"/>
                    <a:pt x="58" y="23"/>
                  </a:cubicBezTo>
                  <a:cubicBezTo>
                    <a:pt x="57" y="22"/>
                    <a:pt x="56" y="21"/>
                    <a:pt x="56" y="20"/>
                  </a:cubicBezTo>
                  <a:close/>
                  <a:moveTo>
                    <a:pt x="60" y="26"/>
                  </a:moveTo>
                  <a:cubicBezTo>
                    <a:pt x="61" y="25"/>
                    <a:pt x="61" y="24"/>
                    <a:pt x="61" y="23"/>
                  </a:cubicBezTo>
                  <a:cubicBezTo>
                    <a:pt x="62" y="24"/>
                    <a:pt x="62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6"/>
                    <a:pt x="63" y="27"/>
                    <a:pt x="62" y="28"/>
                  </a:cubicBezTo>
                  <a:cubicBezTo>
                    <a:pt x="62" y="28"/>
                    <a:pt x="61" y="27"/>
                    <a:pt x="60" y="26"/>
                  </a:cubicBezTo>
                  <a:close/>
                  <a:moveTo>
                    <a:pt x="65" y="30"/>
                  </a:moveTo>
                  <a:cubicBezTo>
                    <a:pt x="64" y="30"/>
                    <a:pt x="63" y="29"/>
                    <a:pt x="63" y="29"/>
                  </a:cubicBezTo>
                  <a:cubicBezTo>
                    <a:pt x="63" y="28"/>
                    <a:pt x="63" y="27"/>
                    <a:pt x="63" y="26"/>
                  </a:cubicBezTo>
                  <a:cubicBezTo>
                    <a:pt x="64" y="26"/>
                    <a:pt x="65" y="27"/>
                    <a:pt x="65" y="27"/>
                  </a:cubicBezTo>
                  <a:cubicBezTo>
                    <a:pt x="65" y="28"/>
                    <a:pt x="65" y="29"/>
                    <a:pt x="65" y="3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8" name="Freeform 235"/>
            <p:cNvSpPr>
              <a:spLocks/>
            </p:cNvSpPr>
            <p:nvPr/>
          </p:nvSpPr>
          <p:spPr bwMode="auto">
            <a:xfrm>
              <a:off x="8438239" y="6057704"/>
              <a:ext cx="1386394" cy="895858"/>
            </a:xfrm>
            <a:custGeom>
              <a:avLst/>
              <a:gdLst>
                <a:gd name="T0" fmla="*/ 42 w 69"/>
                <a:gd name="T1" fmla="*/ 19 h 44"/>
                <a:gd name="T2" fmla="*/ 42 w 69"/>
                <a:gd name="T3" fmla="*/ 22 h 44"/>
                <a:gd name="T4" fmla="*/ 34 w 69"/>
                <a:gd name="T5" fmla="*/ 21 h 44"/>
                <a:gd name="T6" fmla="*/ 32 w 69"/>
                <a:gd name="T7" fmla="*/ 16 h 44"/>
                <a:gd name="T8" fmla="*/ 32 w 69"/>
                <a:gd name="T9" fmla="*/ 16 h 44"/>
                <a:gd name="T10" fmla="*/ 32 w 69"/>
                <a:gd name="T11" fmla="*/ 12 h 44"/>
                <a:gd name="T12" fmla="*/ 30 w 69"/>
                <a:gd name="T13" fmla="*/ 11 h 44"/>
                <a:gd name="T14" fmla="*/ 25 w 69"/>
                <a:gd name="T15" fmla="*/ 1 h 44"/>
                <a:gd name="T16" fmla="*/ 1 w 69"/>
                <a:gd name="T17" fmla="*/ 0 h 44"/>
                <a:gd name="T18" fmla="*/ 1 w 69"/>
                <a:gd name="T19" fmla="*/ 10 h 44"/>
                <a:gd name="T20" fmla="*/ 0 w 69"/>
                <a:gd name="T21" fmla="*/ 20 h 44"/>
                <a:gd name="T22" fmla="*/ 0 w 69"/>
                <a:gd name="T23" fmla="*/ 20 h 44"/>
                <a:gd name="T24" fmla="*/ 0 w 69"/>
                <a:gd name="T25" fmla="*/ 30 h 44"/>
                <a:gd name="T26" fmla="*/ 0 w 69"/>
                <a:gd name="T27" fmla="*/ 40 h 44"/>
                <a:gd name="T28" fmla="*/ 66 w 69"/>
                <a:gd name="T29" fmla="*/ 44 h 44"/>
                <a:gd name="T30" fmla="*/ 67 w 69"/>
                <a:gd name="T31" fmla="*/ 34 h 44"/>
                <a:gd name="T32" fmla="*/ 69 w 69"/>
                <a:gd name="T33" fmla="*/ 21 h 44"/>
                <a:gd name="T34" fmla="*/ 42 w 69"/>
                <a:gd name="T35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44">
                  <a:moveTo>
                    <a:pt x="42" y="19"/>
                  </a:moveTo>
                  <a:cubicBezTo>
                    <a:pt x="42" y="20"/>
                    <a:pt x="42" y="21"/>
                    <a:pt x="42" y="22"/>
                  </a:cubicBezTo>
                  <a:cubicBezTo>
                    <a:pt x="39" y="22"/>
                    <a:pt x="37" y="21"/>
                    <a:pt x="34" y="21"/>
                  </a:cubicBezTo>
                  <a:cubicBezTo>
                    <a:pt x="34" y="19"/>
                    <a:pt x="33" y="17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4"/>
                    <a:pt x="32" y="13"/>
                    <a:pt x="32" y="12"/>
                  </a:cubicBezTo>
                  <a:cubicBezTo>
                    <a:pt x="31" y="12"/>
                    <a:pt x="31" y="12"/>
                    <a:pt x="30" y="11"/>
                  </a:cubicBezTo>
                  <a:cubicBezTo>
                    <a:pt x="28" y="7"/>
                    <a:pt x="26" y="4"/>
                    <a:pt x="25" y="1"/>
                  </a:cubicBezTo>
                  <a:cubicBezTo>
                    <a:pt x="17" y="1"/>
                    <a:pt x="9" y="0"/>
                    <a:pt x="1" y="0"/>
                  </a:cubicBezTo>
                  <a:cubicBezTo>
                    <a:pt x="1" y="4"/>
                    <a:pt x="1" y="7"/>
                    <a:pt x="1" y="10"/>
                  </a:cubicBezTo>
                  <a:cubicBezTo>
                    <a:pt x="1" y="13"/>
                    <a:pt x="0" y="17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7"/>
                    <a:pt x="0" y="30"/>
                  </a:cubicBezTo>
                  <a:cubicBezTo>
                    <a:pt x="0" y="34"/>
                    <a:pt x="0" y="37"/>
                    <a:pt x="0" y="40"/>
                  </a:cubicBezTo>
                  <a:cubicBezTo>
                    <a:pt x="22" y="41"/>
                    <a:pt x="44" y="42"/>
                    <a:pt x="66" y="44"/>
                  </a:cubicBezTo>
                  <a:cubicBezTo>
                    <a:pt x="67" y="41"/>
                    <a:pt x="67" y="38"/>
                    <a:pt x="67" y="34"/>
                  </a:cubicBezTo>
                  <a:cubicBezTo>
                    <a:pt x="68" y="30"/>
                    <a:pt x="68" y="25"/>
                    <a:pt x="69" y="21"/>
                  </a:cubicBezTo>
                  <a:cubicBezTo>
                    <a:pt x="60" y="20"/>
                    <a:pt x="51" y="19"/>
                    <a:pt x="42" y="1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9" name="Freeform 236"/>
            <p:cNvSpPr>
              <a:spLocks/>
            </p:cNvSpPr>
            <p:nvPr/>
          </p:nvSpPr>
          <p:spPr bwMode="auto">
            <a:xfrm>
              <a:off x="9201903" y="6729597"/>
              <a:ext cx="100511" cy="143119"/>
            </a:xfrm>
            <a:custGeom>
              <a:avLst/>
              <a:gdLst>
                <a:gd name="T0" fmla="*/ 4 w 5"/>
                <a:gd name="T1" fmla="*/ 7 h 7"/>
                <a:gd name="T2" fmla="*/ 5 w 5"/>
                <a:gd name="T3" fmla="*/ 3 h 7"/>
                <a:gd name="T4" fmla="*/ 2 w 5"/>
                <a:gd name="T5" fmla="*/ 0 h 7"/>
                <a:gd name="T6" fmla="*/ 2 w 5"/>
                <a:gd name="T7" fmla="*/ 0 h 7"/>
                <a:gd name="T8" fmla="*/ 0 w 5"/>
                <a:gd name="T9" fmla="*/ 2 h 7"/>
                <a:gd name="T10" fmla="*/ 0 w 5"/>
                <a:gd name="T11" fmla="*/ 7 h 7"/>
                <a:gd name="T12" fmla="*/ 4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4" y="7"/>
                  </a:moveTo>
                  <a:cubicBezTo>
                    <a:pt x="4" y="6"/>
                    <a:pt x="5" y="4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0" name="Freeform 237"/>
            <p:cNvSpPr>
              <a:spLocks/>
            </p:cNvSpPr>
            <p:nvPr/>
          </p:nvSpPr>
          <p:spPr bwMode="auto">
            <a:xfrm>
              <a:off x="9060970" y="6729597"/>
              <a:ext cx="100511" cy="143119"/>
            </a:xfrm>
            <a:custGeom>
              <a:avLst/>
              <a:gdLst>
                <a:gd name="T0" fmla="*/ 5 w 5"/>
                <a:gd name="T1" fmla="*/ 7 h 7"/>
                <a:gd name="T2" fmla="*/ 5 w 5"/>
                <a:gd name="T3" fmla="*/ 2 h 7"/>
                <a:gd name="T4" fmla="*/ 3 w 5"/>
                <a:gd name="T5" fmla="*/ 0 h 7"/>
                <a:gd name="T6" fmla="*/ 3 w 5"/>
                <a:gd name="T7" fmla="*/ 0 h 7"/>
                <a:gd name="T8" fmla="*/ 0 w 5"/>
                <a:gd name="T9" fmla="*/ 2 h 7"/>
                <a:gd name="T10" fmla="*/ 0 w 5"/>
                <a:gd name="T11" fmla="*/ 7 h 7"/>
                <a:gd name="T12" fmla="*/ 5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5" y="5"/>
                    <a:pt x="5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1" y="7"/>
                    <a:pt x="3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1" name="Freeform 238"/>
            <p:cNvSpPr>
              <a:spLocks/>
            </p:cNvSpPr>
            <p:nvPr/>
          </p:nvSpPr>
          <p:spPr bwMode="auto">
            <a:xfrm>
              <a:off x="9322079" y="6750355"/>
              <a:ext cx="100511" cy="142026"/>
            </a:xfrm>
            <a:custGeom>
              <a:avLst/>
              <a:gdLst>
                <a:gd name="T0" fmla="*/ 5 w 5"/>
                <a:gd name="T1" fmla="*/ 7 h 7"/>
                <a:gd name="T2" fmla="*/ 5 w 5"/>
                <a:gd name="T3" fmla="*/ 2 h 7"/>
                <a:gd name="T4" fmla="*/ 3 w 5"/>
                <a:gd name="T5" fmla="*/ 0 h 7"/>
                <a:gd name="T6" fmla="*/ 3 w 5"/>
                <a:gd name="T7" fmla="*/ 0 h 7"/>
                <a:gd name="T8" fmla="*/ 1 w 5"/>
                <a:gd name="T9" fmla="*/ 2 h 7"/>
                <a:gd name="T10" fmla="*/ 0 w 5"/>
                <a:gd name="T11" fmla="*/ 6 h 7"/>
                <a:gd name="T12" fmla="*/ 5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5" y="5"/>
                    <a:pt x="5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2" y="7"/>
                    <a:pt x="3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2" name="Freeform 239"/>
            <p:cNvSpPr>
              <a:spLocks/>
            </p:cNvSpPr>
            <p:nvPr/>
          </p:nvSpPr>
          <p:spPr bwMode="auto">
            <a:xfrm>
              <a:off x="9442255" y="6750355"/>
              <a:ext cx="100511" cy="142026"/>
            </a:xfrm>
            <a:custGeom>
              <a:avLst/>
              <a:gdLst>
                <a:gd name="T0" fmla="*/ 4 w 5"/>
                <a:gd name="T1" fmla="*/ 7 h 7"/>
                <a:gd name="T2" fmla="*/ 5 w 5"/>
                <a:gd name="T3" fmla="*/ 3 h 7"/>
                <a:gd name="T4" fmla="*/ 3 w 5"/>
                <a:gd name="T5" fmla="*/ 0 h 7"/>
                <a:gd name="T6" fmla="*/ 3 w 5"/>
                <a:gd name="T7" fmla="*/ 0 h 7"/>
                <a:gd name="T8" fmla="*/ 1 w 5"/>
                <a:gd name="T9" fmla="*/ 2 h 7"/>
                <a:gd name="T10" fmla="*/ 0 w 5"/>
                <a:gd name="T11" fmla="*/ 7 h 7"/>
                <a:gd name="T12" fmla="*/ 4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4" y="7"/>
                  </a:moveTo>
                  <a:cubicBezTo>
                    <a:pt x="5" y="6"/>
                    <a:pt x="5" y="4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2" y="7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3" name="Freeform 240"/>
            <p:cNvSpPr>
              <a:spLocks/>
            </p:cNvSpPr>
            <p:nvPr/>
          </p:nvSpPr>
          <p:spPr bwMode="auto">
            <a:xfrm>
              <a:off x="9563524" y="6770020"/>
              <a:ext cx="79754" cy="143119"/>
            </a:xfrm>
            <a:custGeom>
              <a:avLst/>
              <a:gdLst>
                <a:gd name="T0" fmla="*/ 3 w 4"/>
                <a:gd name="T1" fmla="*/ 7 h 7"/>
                <a:gd name="T2" fmla="*/ 4 w 4"/>
                <a:gd name="T3" fmla="*/ 2 h 7"/>
                <a:gd name="T4" fmla="*/ 2 w 4"/>
                <a:gd name="T5" fmla="*/ 0 h 7"/>
                <a:gd name="T6" fmla="*/ 2 w 4"/>
                <a:gd name="T7" fmla="*/ 0 h 7"/>
                <a:gd name="T8" fmla="*/ 0 w 4"/>
                <a:gd name="T9" fmla="*/ 2 h 7"/>
                <a:gd name="T10" fmla="*/ 0 w 4"/>
                <a:gd name="T11" fmla="*/ 6 h 7"/>
                <a:gd name="T12" fmla="*/ 3 w 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7"/>
                  </a:moveTo>
                  <a:cubicBezTo>
                    <a:pt x="3" y="5"/>
                    <a:pt x="3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1" y="6"/>
                    <a:pt x="2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4" name="Freeform 241"/>
            <p:cNvSpPr>
              <a:spLocks/>
            </p:cNvSpPr>
            <p:nvPr/>
          </p:nvSpPr>
          <p:spPr bwMode="auto">
            <a:xfrm>
              <a:off x="9643277" y="6770020"/>
              <a:ext cx="60088" cy="143119"/>
            </a:xfrm>
            <a:custGeom>
              <a:avLst/>
              <a:gdLst>
                <a:gd name="T0" fmla="*/ 2 w 3"/>
                <a:gd name="T1" fmla="*/ 7 h 7"/>
                <a:gd name="T2" fmla="*/ 3 w 3"/>
                <a:gd name="T3" fmla="*/ 2 h 7"/>
                <a:gd name="T4" fmla="*/ 2 w 3"/>
                <a:gd name="T5" fmla="*/ 0 h 7"/>
                <a:gd name="T6" fmla="*/ 2 w 3"/>
                <a:gd name="T7" fmla="*/ 0 h 7"/>
                <a:gd name="T8" fmla="*/ 1 w 3"/>
                <a:gd name="T9" fmla="*/ 2 h 7"/>
                <a:gd name="T10" fmla="*/ 0 w 3"/>
                <a:gd name="T11" fmla="*/ 7 h 7"/>
                <a:gd name="T12" fmla="*/ 2 w 3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7">
                  <a:moveTo>
                    <a:pt x="2" y="7"/>
                  </a:moveTo>
                  <a:cubicBezTo>
                    <a:pt x="3" y="5"/>
                    <a:pt x="3" y="4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5" name="Freeform 242"/>
            <p:cNvSpPr>
              <a:spLocks/>
            </p:cNvSpPr>
            <p:nvPr/>
          </p:nvSpPr>
          <p:spPr bwMode="auto">
            <a:xfrm>
              <a:off x="9703365" y="6770020"/>
              <a:ext cx="40423" cy="143119"/>
            </a:xfrm>
            <a:custGeom>
              <a:avLst/>
              <a:gdLst>
                <a:gd name="T0" fmla="*/ 2 w 2"/>
                <a:gd name="T1" fmla="*/ 7 h 7"/>
                <a:gd name="T2" fmla="*/ 2 w 2"/>
                <a:gd name="T3" fmla="*/ 3 h 7"/>
                <a:gd name="T4" fmla="*/ 2 w 2"/>
                <a:gd name="T5" fmla="*/ 0 h 7"/>
                <a:gd name="T6" fmla="*/ 2 w 2"/>
                <a:gd name="T7" fmla="*/ 0 h 7"/>
                <a:gd name="T8" fmla="*/ 1 w 2"/>
                <a:gd name="T9" fmla="*/ 2 h 7"/>
                <a:gd name="T10" fmla="*/ 0 w 2"/>
                <a:gd name="T11" fmla="*/ 7 h 7"/>
                <a:gd name="T12" fmla="*/ 2 w 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cubicBezTo>
                    <a:pt x="2" y="6"/>
                    <a:pt x="2" y="4"/>
                    <a:pt x="2" y="3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6" name="Freeform 243"/>
            <p:cNvSpPr>
              <a:spLocks/>
            </p:cNvSpPr>
            <p:nvPr/>
          </p:nvSpPr>
          <p:spPr bwMode="auto">
            <a:xfrm>
              <a:off x="9743787" y="6770020"/>
              <a:ext cx="19665" cy="143119"/>
            </a:xfrm>
            <a:custGeom>
              <a:avLst/>
              <a:gdLst>
                <a:gd name="T0" fmla="*/ 1 w 1"/>
                <a:gd name="T1" fmla="*/ 7 h 7"/>
                <a:gd name="T2" fmla="*/ 1 w 1"/>
                <a:gd name="T3" fmla="*/ 3 h 7"/>
                <a:gd name="T4" fmla="*/ 1 w 1"/>
                <a:gd name="T5" fmla="*/ 0 h 7"/>
                <a:gd name="T6" fmla="*/ 1 w 1"/>
                <a:gd name="T7" fmla="*/ 0 h 7"/>
                <a:gd name="T8" fmla="*/ 1 w 1"/>
                <a:gd name="T9" fmla="*/ 3 h 7"/>
                <a:gd name="T10" fmla="*/ 0 w 1"/>
                <a:gd name="T11" fmla="*/ 7 h 7"/>
                <a:gd name="T12" fmla="*/ 1 w 1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6"/>
                    <a:pt x="1" y="4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3"/>
                  </a:cubicBezTo>
                  <a:cubicBezTo>
                    <a:pt x="0" y="4"/>
                    <a:pt x="0" y="6"/>
                    <a:pt x="0" y="7"/>
                  </a:cubicBezTo>
                  <a:lnTo>
                    <a:pt x="1" y="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7" name="Freeform 244"/>
            <p:cNvSpPr>
              <a:spLocks/>
            </p:cNvSpPr>
            <p:nvPr/>
          </p:nvSpPr>
          <p:spPr bwMode="auto">
            <a:xfrm>
              <a:off x="8920036" y="6709932"/>
              <a:ext cx="100511" cy="142026"/>
            </a:xfrm>
            <a:custGeom>
              <a:avLst/>
              <a:gdLst>
                <a:gd name="T0" fmla="*/ 0 w 5"/>
                <a:gd name="T1" fmla="*/ 7 h 7"/>
                <a:gd name="T2" fmla="*/ 1 w 5"/>
                <a:gd name="T3" fmla="*/ 3 h 7"/>
                <a:gd name="T4" fmla="*/ 3 w 5"/>
                <a:gd name="T5" fmla="*/ 0 h 7"/>
                <a:gd name="T6" fmla="*/ 3 w 5"/>
                <a:gd name="T7" fmla="*/ 0 h 7"/>
                <a:gd name="T8" fmla="*/ 5 w 5"/>
                <a:gd name="T9" fmla="*/ 3 h 7"/>
                <a:gd name="T10" fmla="*/ 5 w 5"/>
                <a:gd name="T11" fmla="*/ 7 h 7"/>
                <a:gd name="T12" fmla="*/ 0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cubicBezTo>
                    <a:pt x="0" y="6"/>
                    <a:pt x="1" y="4"/>
                    <a:pt x="1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5" y="6"/>
                    <a:pt x="5" y="7"/>
                  </a:cubicBezTo>
                  <a:cubicBezTo>
                    <a:pt x="3" y="7"/>
                    <a:pt x="2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8" name="Freeform 245"/>
            <p:cNvSpPr>
              <a:spLocks/>
            </p:cNvSpPr>
            <p:nvPr/>
          </p:nvSpPr>
          <p:spPr bwMode="auto">
            <a:xfrm>
              <a:off x="8799860" y="6709932"/>
              <a:ext cx="100511" cy="142026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2 h 7"/>
                <a:gd name="T4" fmla="*/ 3 w 5"/>
                <a:gd name="T5" fmla="*/ 0 h 7"/>
                <a:gd name="T6" fmla="*/ 3 w 5"/>
                <a:gd name="T7" fmla="*/ 0 h 7"/>
                <a:gd name="T8" fmla="*/ 5 w 5"/>
                <a:gd name="T9" fmla="*/ 3 h 7"/>
                <a:gd name="T10" fmla="*/ 4 w 5"/>
                <a:gd name="T11" fmla="*/ 7 h 7"/>
                <a:gd name="T12" fmla="*/ 0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4"/>
                    <a:pt x="4" y="6"/>
                    <a:pt x="4" y="7"/>
                  </a:cubicBezTo>
                  <a:cubicBezTo>
                    <a:pt x="3" y="7"/>
                    <a:pt x="2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9" name="Freeform 246"/>
            <p:cNvSpPr>
              <a:spLocks/>
            </p:cNvSpPr>
            <p:nvPr/>
          </p:nvSpPr>
          <p:spPr bwMode="auto">
            <a:xfrm>
              <a:off x="8679684" y="6709932"/>
              <a:ext cx="100511" cy="142026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2 h 7"/>
                <a:gd name="T4" fmla="*/ 3 w 5"/>
                <a:gd name="T5" fmla="*/ 0 h 7"/>
                <a:gd name="T6" fmla="*/ 3 w 5"/>
                <a:gd name="T7" fmla="*/ 0 h 7"/>
                <a:gd name="T8" fmla="*/ 4 w 5"/>
                <a:gd name="T9" fmla="*/ 2 h 7"/>
                <a:gd name="T10" fmla="*/ 4 w 5"/>
                <a:gd name="T11" fmla="*/ 7 h 7"/>
                <a:gd name="T12" fmla="*/ 0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ubicBezTo>
                    <a:pt x="4" y="4"/>
                    <a:pt x="4" y="5"/>
                    <a:pt x="4" y="7"/>
                  </a:cubicBezTo>
                  <a:cubicBezTo>
                    <a:pt x="3" y="7"/>
                    <a:pt x="2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0" name="Freeform 247"/>
            <p:cNvSpPr>
              <a:spLocks/>
            </p:cNvSpPr>
            <p:nvPr/>
          </p:nvSpPr>
          <p:spPr bwMode="auto">
            <a:xfrm>
              <a:off x="8598838" y="6709932"/>
              <a:ext cx="60088" cy="142026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2 h 7"/>
                <a:gd name="T4" fmla="*/ 1 w 3"/>
                <a:gd name="T5" fmla="*/ 0 h 7"/>
                <a:gd name="T6" fmla="*/ 1 w 3"/>
                <a:gd name="T7" fmla="*/ 0 h 7"/>
                <a:gd name="T8" fmla="*/ 3 w 3"/>
                <a:gd name="T9" fmla="*/ 2 h 7"/>
                <a:gd name="T10" fmla="*/ 3 w 3"/>
                <a:gd name="T11" fmla="*/ 7 h 7"/>
                <a:gd name="T12" fmla="*/ 0 w 3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4"/>
                    <a:pt x="3" y="5"/>
                    <a:pt x="3" y="7"/>
                  </a:cubicBezTo>
                  <a:cubicBezTo>
                    <a:pt x="2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1" name="Freeform 248"/>
            <p:cNvSpPr>
              <a:spLocks/>
            </p:cNvSpPr>
            <p:nvPr/>
          </p:nvSpPr>
          <p:spPr bwMode="auto">
            <a:xfrm>
              <a:off x="8519085" y="6709932"/>
              <a:ext cx="60088" cy="121269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2 h 6"/>
                <a:gd name="T4" fmla="*/ 1 w 3"/>
                <a:gd name="T5" fmla="*/ 0 h 6"/>
                <a:gd name="T6" fmla="*/ 2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0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3" y="5"/>
                    <a:pt x="2" y="6"/>
                  </a:cubicBezTo>
                  <a:cubicBezTo>
                    <a:pt x="2" y="6"/>
                    <a:pt x="1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2" name="Freeform 249"/>
            <p:cNvSpPr>
              <a:spLocks/>
            </p:cNvSpPr>
            <p:nvPr/>
          </p:nvSpPr>
          <p:spPr bwMode="auto">
            <a:xfrm>
              <a:off x="8478662" y="6689174"/>
              <a:ext cx="40423" cy="142026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3 h 7"/>
                <a:gd name="T4" fmla="*/ 1 w 2"/>
                <a:gd name="T5" fmla="*/ 0 h 7"/>
                <a:gd name="T6" fmla="*/ 1 w 2"/>
                <a:gd name="T7" fmla="*/ 0 h 7"/>
                <a:gd name="T8" fmla="*/ 2 w 2"/>
                <a:gd name="T9" fmla="*/ 3 h 7"/>
                <a:gd name="T10" fmla="*/ 1 w 2"/>
                <a:gd name="T11" fmla="*/ 7 h 7"/>
                <a:gd name="T12" fmla="*/ 0 w 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0" y="6"/>
                    <a:pt x="0" y="4"/>
                    <a:pt x="0" y="3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2"/>
                    <a:pt x="2" y="3"/>
                  </a:cubicBezTo>
                  <a:cubicBezTo>
                    <a:pt x="1" y="4"/>
                    <a:pt x="1" y="6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3" name="Freeform 250"/>
            <p:cNvSpPr>
              <a:spLocks/>
            </p:cNvSpPr>
            <p:nvPr/>
          </p:nvSpPr>
          <p:spPr bwMode="auto">
            <a:xfrm>
              <a:off x="8457905" y="6689174"/>
              <a:ext cx="20758" cy="142026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3 h 7"/>
                <a:gd name="T4" fmla="*/ 0 w 1"/>
                <a:gd name="T5" fmla="*/ 0 h 7"/>
                <a:gd name="T6" fmla="*/ 0 w 1"/>
                <a:gd name="T7" fmla="*/ 0 h 7"/>
                <a:gd name="T8" fmla="*/ 1 w 1"/>
                <a:gd name="T9" fmla="*/ 3 h 7"/>
                <a:gd name="T10" fmla="*/ 0 w 1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6"/>
                    <a:pt x="0" y="4"/>
                    <a:pt x="0" y="3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3"/>
                  </a:cubicBezTo>
                  <a:cubicBezTo>
                    <a:pt x="1" y="4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4" name="Freeform 251"/>
            <p:cNvSpPr>
              <a:spLocks/>
            </p:cNvSpPr>
            <p:nvPr/>
          </p:nvSpPr>
          <p:spPr bwMode="auto">
            <a:xfrm>
              <a:off x="9201903" y="6526391"/>
              <a:ext cx="100511" cy="142026"/>
            </a:xfrm>
            <a:custGeom>
              <a:avLst/>
              <a:gdLst>
                <a:gd name="T0" fmla="*/ 5 w 5"/>
                <a:gd name="T1" fmla="*/ 7 h 7"/>
                <a:gd name="T2" fmla="*/ 5 w 5"/>
                <a:gd name="T3" fmla="*/ 3 h 7"/>
                <a:gd name="T4" fmla="*/ 3 w 5"/>
                <a:gd name="T5" fmla="*/ 0 h 7"/>
                <a:gd name="T6" fmla="*/ 3 w 5"/>
                <a:gd name="T7" fmla="*/ 0 h 7"/>
                <a:gd name="T8" fmla="*/ 1 w 5"/>
                <a:gd name="T9" fmla="*/ 2 h 7"/>
                <a:gd name="T10" fmla="*/ 0 w 5"/>
                <a:gd name="T11" fmla="*/ 7 h 7"/>
                <a:gd name="T12" fmla="*/ 5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5" y="6"/>
                    <a:pt x="5" y="4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2" y="7"/>
                    <a:pt x="3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5" name="Freeform 252"/>
            <p:cNvSpPr>
              <a:spLocks/>
            </p:cNvSpPr>
            <p:nvPr/>
          </p:nvSpPr>
          <p:spPr bwMode="auto">
            <a:xfrm>
              <a:off x="9060970" y="6526391"/>
              <a:ext cx="120176" cy="142026"/>
            </a:xfrm>
            <a:custGeom>
              <a:avLst/>
              <a:gdLst>
                <a:gd name="T0" fmla="*/ 5 w 6"/>
                <a:gd name="T1" fmla="*/ 7 h 7"/>
                <a:gd name="T2" fmla="*/ 6 w 6"/>
                <a:gd name="T3" fmla="*/ 2 h 7"/>
                <a:gd name="T4" fmla="*/ 3 w 6"/>
                <a:gd name="T5" fmla="*/ 0 h 7"/>
                <a:gd name="T6" fmla="*/ 3 w 6"/>
                <a:gd name="T7" fmla="*/ 0 h 7"/>
                <a:gd name="T8" fmla="*/ 1 w 6"/>
                <a:gd name="T9" fmla="*/ 2 h 7"/>
                <a:gd name="T10" fmla="*/ 0 w 6"/>
                <a:gd name="T11" fmla="*/ 7 h 7"/>
                <a:gd name="T12" fmla="*/ 5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5" y="7"/>
                  </a:moveTo>
                  <a:cubicBezTo>
                    <a:pt x="6" y="5"/>
                    <a:pt x="6" y="4"/>
                    <a:pt x="6" y="2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2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6" name="Freeform 253"/>
            <p:cNvSpPr>
              <a:spLocks/>
            </p:cNvSpPr>
            <p:nvPr/>
          </p:nvSpPr>
          <p:spPr bwMode="auto">
            <a:xfrm>
              <a:off x="9341744" y="6546056"/>
              <a:ext cx="100511" cy="143119"/>
            </a:xfrm>
            <a:custGeom>
              <a:avLst/>
              <a:gdLst>
                <a:gd name="T0" fmla="*/ 4 w 5"/>
                <a:gd name="T1" fmla="*/ 7 h 7"/>
                <a:gd name="T2" fmla="*/ 5 w 5"/>
                <a:gd name="T3" fmla="*/ 2 h 7"/>
                <a:gd name="T4" fmla="*/ 3 w 5"/>
                <a:gd name="T5" fmla="*/ 0 h 7"/>
                <a:gd name="T6" fmla="*/ 3 w 5"/>
                <a:gd name="T7" fmla="*/ 0 h 7"/>
                <a:gd name="T8" fmla="*/ 0 w 5"/>
                <a:gd name="T9" fmla="*/ 2 h 7"/>
                <a:gd name="T10" fmla="*/ 0 w 5"/>
                <a:gd name="T11" fmla="*/ 7 h 7"/>
                <a:gd name="T12" fmla="*/ 4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4" y="7"/>
                  </a:move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7" name="Freeform 254"/>
            <p:cNvSpPr>
              <a:spLocks/>
            </p:cNvSpPr>
            <p:nvPr/>
          </p:nvSpPr>
          <p:spPr bwMode="auto">
            <a:xfrm>
              <a:off x="9463013" y="6546056"/>
              <a:ext cx="100511" cy="143119"/>
            </a:xfrm>
            <a:custGeom>
              <a:avLst/>
              <a:gdLst>
                <a:gd name="T0" fmla="*/ 4 w 5"/>
                <a:gd name="T1" fmla="*/ 7 h 7"/>
                <a:gd name="T2" fmla="*/ 5 w 5"/>
                <a:gd name="T3" fmla="*/ 3 h 7"/>
                <a:gd name="T4" fmla="*/ 3 w 5"/>
                <a:gd name="T5" fmla="*/ 0 h 7"/>
                <a:gd name="T6" fmla="*/ 3 w 5"/>
                <a:gd name="T7" fmla="*/ 0 h 7"/>
                <a:gd name="T8" fmla="*/ 1 w 5"/>
                <a:gd name="T9" fmla="*/ 2 h 7"/>
                <a:gd name="T10" fmla="*/ 0 w 5"/>
                <a:gd name="T11" fmla="*/ 7 h 7"/>
                <a:gd name="T12" fmla="*/ 4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4" y="7"/>
                  </a:moveTo>
                  <a:cubicBezTo>
                    <a:pt x="4" y="6"/>
                    <a:pt x="4" y="4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2" y="7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8" name="Freeform 255"/>
            <p:cNvSpPr>
              <a:spLocks/>
            </p:cNvSpPr>
            <p:nvPr/>
          </p:nvSpPr>
          <p:spPr bwMode="auto">
            <a:xfrm>
              <a:off x="9583189" y="6566813"/>
              <a:ext cx="79754" cy="143119"/>
            </a:xfrm>
            <a:custGeom>
              <a:avLst/>
              <a:gdLst>
                <a:gd name="T0" fmla="*/ 3 w 4"/>
                <a:gd name="T1" fmla="*/ 7 h 7"/>
                <a:gd name="T2" fmla="*/ 3 w 4"/>
                <a:gd name="T3" fmla="*/ 2 h 7"/>
                <a:gd name="T4" fmla="*/ 2 w 4"/>
                <a:gd name="T5" fmla="*/ 0 h 7"/>
                <a:gd name="T6" fmla="*/ 2 w 4"/>
                <a:gd name="T7" fmla="*/ 0 h 7"/>
                <a:gd name="T8" fmla="*/ 0 w 4"/>
                <a:gd name="T9" fmla="*/ 2 h 7"/>
                <a:gd name="T10" fmla="*/ 0 w 4"/>
                <a:gd name="T11" fmla="*/ 6 h 7"/>
                <a:gd name="T12" fmla="*/ 3 w 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7"/>
                  </a:moveTo>
                  <a:cubicBezTo>
                    <a:pt x="3" y="5"/>
                    <a:pt x="3" y="4"/>
                    <a:pt x="3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1" y="7"/>
                    <a:pt x="2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9" name="Freeform 256"/>
            <p:cNvSpPr>
              <a:spLocks/>
            </p:cNvSpPr>
            <p:nvPr/>
          </p:nvSpPr>
          <p:spPr bwMode="auto">
            <a:xfrm>
              <a:off x="9662942" y="6566813"/>
              <a:ext cx="61181" cy="143119"/>
            </a:xfrm>
            <a:custGeom>
              <a:avLst/>
              <a:gdLst>
                <a:gd name="T0" fmla="*/ 2 w 3"/>
                <a:gd name="T1" fmla="*/ 7 h 7"/>
                <a:gd name="T2" fmla="*/ 3 w 3"/>
                <a:gd name="T3" fmla="*/ 2 h 7"/>
                <a:gd name="T4" fmla="*/ 2 w 3"/>
                <a:gd name="T5" fmla="*/ 0 h 7"/>
                <a:gd name="T6" fmla="*/ 2 w 3"/>
                <a:gd name="T7" fmla="*/ 0 h 7"/>
                <a:gd name="T8" fmla="*/ 0 w 3"/>
                <a:gd name="T9" fmla="*/ 2 h 7"/>
                <a:gd name="T10" fmla="*/ 0 w 3"/>
                <a:gd name="T11" fmla="*/ 7 h 7"/>
                <a:gd name="T12" fmla="*/ 2 w 3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7">
                  <a:moveTo>
                    <a:pt x="2" y="7"/>
                  </a:moveTo>
                  <a:cubicBezTo>
                    <a:pt x="3" y="6"/>
                    <a:pt x="3" y="4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0" name="Freeform 257"/>
            <p:cNvSpPr>
              <a:spLocks/>
            </p:cNvSpPr>
            <p:nvPr/>
          </p:nvSpPr>
          <p:spPr bwMode="auto">
            <a:xfrm>
              <a:off x="9724122" y="6566813"/>
              <a:ext cx="39330" cy="143119"/>
            </a:xfrm>
            <a:custGeom>
              <a:avLst/>
              <a:gdLst>
                <a:gd name="T0" fmla="*/ 2 w 2"/>
                <a:gd name="T1" fmla="*/ 7 h 7"/>
                <a:gd name="T2" fmla="*/ 2 w 2"/>
                <a:gd name="T3" fmla="*/ 3 h 7"/>
                <a:gd name="T4" fmla="*/ 2 w 2"/>
                <a:gd name="T5" fmla="*/ 0 h 7"/>
                <a:gd name="T6" fmla="*/ 2 w 2"/>
                <a:gd name="T7" fmla="*/ 0 h 7"/>
                <a:gd name="T8" fmla="*/ 1 w 2"/>
                <a:gd name="T9" fmla="*/ 3 h 7"/>
                <a:gd name="T10" fmla="*/ 0 w 2"/>
                <a:gd name="T11" fmla="*/ 7 h 7"/>
                <a:gd name="T12" fmla="*/ 2 w 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cubicBezTo>
                    <a:pt x="2" y="6"/>
                    <a:pt x="2" y="4"/>
                    <a:pt x="2" y="3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3"/>
                  </a:cubicBezTo>
                  <a:cubicBezTo>
                    <a:pt x="0" y="4"/>
                    <a:pt x="0" y="6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1" name="Freeform 258"/>
            <p:cNvSpPr>
              <a:spLocks/>
            </p:cNvSpPr>
            <p:nvPr/>
          </p:nvSpPr>
          <p:spPr bwMode="auto">
            <a:xfrm>
              <a:off x="9763453" y="6587571"/>
              <a:ext cx="20758" cy="122361"/>
            </a:xfrm>
            <a:custGeom>
              <a:avLst/>
              <a:gdLst>
                <a:gd name="T0" fmla="*/ 1 w 1"/>
                <a:gd name="T1" fmla="*/ 6 h 6"/>
                <a:gd name="T2" fmla="*/ 1 w 1"/>
                <a:gd name="T3" fmla="*/ 2 h 6"/>
                <a:gd name="T4" fmla="*/ 1 w 1"/>
                <a:gd name="T5" fmla="*/ 0 h 6"/>
                <a:gd name="T6" fmla="*/ 1 w 1"/>
                <a:gd name="T7" fmla="*/ 0 h 6"/>
                <a:gd name="T8" fmla="*/ 1 w 1"/>
                <a:gd name="T9" fmla="*/ 2 h 6"/>
                <a:gd name="T10" fmla="*/ 0 w 1"/>
                <a:gd name="T11" fmla="*/ 6 h 6"/>
                <a:gd name="T12" fmla="*/ 1 w 1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6">
                  <a:moveTo>
                    <a:pt x="1" y="6"/>
                  </a:moveTo>
                  <a:cubicBezTo>
                    <a:pt x="1" y="5"/>
                    <a:pt x="1" y="3"/>
                    <a:pt x="1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0" y="3"/>
                    <a:pt x="0" y="5"/>
                    <a:pt x="0" y="6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2" name="Freeform 259"/>
            <p:cNvSpPr>
              <a:spLocks/>
            </p:cNvSpPr>
            <p:nvPr/>
          </p:nvSpPr>
          <p:spPr bwMode="auto">
            <a:xfrm>
              <a:off x="8940794" y="6505633"/>
              <a:ext cx="100511" cy="16278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3 h 8"/>
                <a:gd name="T4" fmla="*/ 3 w 5"/>
                <a:gd name="T5" fmla="*/ 1 h 8"/>
                <a:gd name="T6" fmla="*/ 3 w 5"/>
                <a:gd name="T7" fmla="*/ 1 h 8"/>
                <a:gd name="T8" fmla="*/ 5 w 5"/>
                <a:gd name="T9" fmla="*/ 3 h 8"/>
                <a:gd name="T10" fmla="*/ 5 w 5"/>
                <a:gd name="T11" fmla="*/ 8 h 8"/>
                <a:gd name="T12" fmla="*/ 0 w 5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cubicBezTo>
                    <a:pt x="0" y="6"/>
                    <a:pt x="0" y="4"/>
                    <a:pt x="0" y="3"/>
                  </a:cubicBezTo>
                  <a:cubicBezTo>
                    <a:pt x="0" y="1"/>
                    <a:pt x="1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5" y="6"/>
                    <a:pt x="5" y="8"/>
                  </a:cubicBezTo>
                  <a:cubicBezTo>
                    <a:pt x="3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3" name="Freeform 260"/>
            <p:cNvSpPr>
              <a:spLocks/>
            </p:cNvSpPr>
            <p:nvPr/>
          </p:nvSpPr>
          <p:spPr bwMode="auto">
            <a:xfrm>
              <a:off x="8819525" y="6505633"/>
              <a:ext cx="80846" cy="143119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2 h 7"/>
                <a:gd name="T4" fmla="*/ 2 w 4"/>
                <a:gd name="T5" fmla="*/ 0 h 7"/>
                <a:gd name="T6" fmla="*/ 2 w 4"/>
                <a:gd name="T7" fmla="*/ 0 h 7"/>
                <a:gd name="T8" fmla="*/ 4 w 4"/>
                <a:gd name="T9" fmla="*/ 3 h 7"/>
                <a:gd name="T10" fmla="*/ 4 w 4"/>
                <a:gd name="T11" fmla="*/ 7 h 7"/>
                <a:gd name="T12" fmla="*/ 0 w 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ubicBezTo>
                    <a:pt x="4" y="4"/>
                    <a:pt x="4" y="6"/>
                    <a:pt x="4" y="7"/>
                  </a:cubicBezTo>
                  <a:cubicBezTo>
                    <a:pt x="2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4" name="Freeform 261"/>
            <p:cNvSpPr>
              <a:spLocks/>
            </p:cNvSpPr>
            <p:nvPr/>
          </p:nvSpPr>
          <p:spPr bwMode="auto">
            <a:xfrm>
              <a:off x="8699349" y="6505633"/>
              <a:ext cx="80846" cy="143119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2 h 7"/>
                <a:gd name="T4" fmla="*/ 2 w 4"/>
                <a:gd name="T5" fmla="*/ 0 h 7"/>
                <a:gd name="T6" fmla="*/ 2 w 4"/>
                <a:gd name="T7" fmla="*/ 0 h 7"/>
                <a:gd name="T8" fmla="*/ 4 w 4"/>
                <a:gd name="T9" fmla="*/ 2 h 7"/>
                <a:gd name="T10" fmla="*/ 4 w 4"/>
                <a:gd name="T11" fmla="*/ 7 h 7"/>
                <a:gd name="T12" fmla="*/ 0 w 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4"/>
                    <a:pt x="4" y="5"/>
                    <a:pt x="4" y="7"/>
                  </a:cubicBezTo>
                  <a:cubicBezTo>
                    <a:pt x="2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5" name="Freeform 262"/>
            <p:cNvSpPr>
              <a:spLocks/>
            </p:cNvSpPr>
            <p:nvPr/>
          </p:nvSpPr>
          <p:spPr bwMode="auto">
            <a:xfrm>
              <a:off x="8598838" y="6505633"/>
              <a:ext cx="60088" cy="143119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2 h 7"/>
                <a:gd name="T4" fmla="*/ 2 w 3"/>
                <a:gd name="T5" fmla="*/ 0 h 7"/>
                <a:gd name="T6" fmla="*/ 2 w 3"/>
                <a:gd name="T7" fmla="*/ 0 h 7"/>
                <a:gd name="T8" fmla="*/ 3 w 3"/>
                <a:gd name="T9" fmla="*/ 2 h 7"/>
                <a:gd name="T10" fmla="*/ 3 w 3"/>
                <a:gd name="T11" fmla="*/ 7 h 7"/>
                <a:gd name="T12" fmla="*/ 0 w 3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4"/>
                    <a:pt x="3" y="5"/>
                    <a:pt x="3" y="7"/>
                  </a:cubicBezTo>
                  <a:cubicBezTo>
                    <a:pt x="2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6" name="Freeform 263"/>
            <p:cNvSpPr>
              <a:spLocks/>
            </p:cNvSpPr>
            <p:nvPr/>
          </p:nvSpPr>
          <p:spPr bwMode="auto">
            <a:xfrm>
              <a:off x="8519085" y="6505633"/>
              <a:ext cx="60088" cy="143119"/>
            </a:xfrm>
            <a:custGeom>
              <a:avLst/>
              <a:gdLst>
                <a:gd name="T0" fmla="*/ 0 w 3"/>
                <a:gd name="T1" fmla="*/ 6 h 7"/>
                <a:gd name="T2" fmla="*/ 1 w 3"/>
                <a:gd name="T3" fmla="*/ 2 h 7"/>
                <a:gd name="T4" fmla="*/ 2 w 3"/>
                <a:gd name="T5" fmla="*/ 0 h 7"/>
                <a:gd name="T6" fmla="*/ 2 w 3"/>
                <a:gd name="T7" fmla="*/ 0 h 7"/>
                <a:gd name="T8" fmla="*/ 3 w 3"/>
                <a:gd name="T9" fmla="*/ 2 h 7"/>
                <a:gd name="T10" fmla="*/ 3 w 3"/>
                <a:gd name="T11" fmla="*/ 7 h 7"/>
                <a:gd name="T12" fmla="*/ 0 w 3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7">
                  <a:moveTo>
                    <a:pt x="0" y="6"/>
                  </a:moveTo>
                  <a:cubicBezTo>
                    <a:pt x="0" y="5"/>
                    <a:pt x="1" y="3"/>
                    <a:pt x="1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3" y="5"/>
                    <a:pt x="3" y="7"/>
                  </a:cubicBezTo>
                  <a:cubicBezTo>
                    <a:pt x="2" y="6"/>
                    <a:pt x="1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7" name="Freeform 264"/>
            <p:cNvSpPr>
              <a:spLocks/>
            </p:cNvSpPr>
            <p:nvPr/>
          </p:nvSpPr>
          <p:spPr bwMode="auto">
            <a:xfrm>
              <a:off x="8478662" y="6505633"/>
              <a:ext cx="40423" cy="122361"/>
            </a:xfrm>
            <a:custGeom>
              <a:avLst/>
              <a:gdLst>
                <a:gd name="T0" fmla="*/ 0 w 2"/>
                <a:gd name="T1" fmla="*/ 6 h 6"/>
                <a:gd name="T2" fmla="*/ 0 w 2"/>
                <a:gd name="T3" fmla="*/ 2 h 6"/>
                <a:gd name="T4" fmla="*/ 1 w 2"/>
                <a:gd name="T5" fmla="*/ 0 h 6"/>
                <a:gd name="T6" fmla="*/ 1 w 2"/>
                <a:gd name="T7" fmla="*/ 0 h 6"/>
                <a:gd name="T8" fmla="*/ 2 w 2"/>
                <a:gd name="T9" fmla="*/ 2 h 6"/>
                <a:gd name="T10" fmla="*/ 2 w 2"/>
                <a:gd name="T11" fmla="*/ 6 h 6"/>
                <a:gd name="T12" fmla="*/ 0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0" y="6"/>
                  </a:move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2" y="5"/>
                    <a:pt x="2" y="6"/>
                  </a:cubicBezTo>
                  <a:cubicBezTo>
                    <a:pt x="1" y="6"/>
                    <a:pt x="1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8" name="Freeform 265"/>
            <p:cNvSpPr>
              <a:spLocks/>
            </p:cNvSpPr>
            <p:nvPr/>
          </p:nvSpPr>
          <p:spPr bwMode="auto">
            <a:xfrm>
              <a:off x="8457905" y="6484875"/>
              <a:ext cx="20758" cy="143119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3 h 7"/>
                <a:gd name="T4" fmla="*/ 1 w 1"/>
                <a:gd name="T5" fmla="*/ 0 h 7"/>
                <a:gd name="T6" fmla="*/ 1 w 1"/>
                <a:gd name="T7" fmla="*/ 0 h 7"/>
                <a:gd name="T8" fmla="*/ 1 w 1"/>
                <a:gd name="T9" fmla="*/ 3 h 7"/>
                <a:gd name="T10" fmla="*/ 1 w 1"/>
                <a:gd name="T11" fmla="*/ 7 h 7"/>
                <a:gd name="T12" fmla="*/ 0 w 1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cubicBezTo>
                    <a:pt x="0" y="6"/>
                    <a:pt x="0" y="4"/>
                    <a:pt x="0" y="3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2"/>
                    <a:pt x="1" y="3"/>
                  </a:cubicBezTo>
                  <a:cubicBezTo>
                    <a:pt x="1" y="4"/>
                    <a:pt x="1" y="6"/>
                    <a:pt x="1" y="7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9" name="Freeform 266"/>
            <p:cNvSpPr>
              <a:spLocks/>
            </p:cNvSpPr>
            <p:nvPr/>
          </p:nvSpPr>
          <p:spPr bwMode="auto">
            <a:xfrm>
              <a:off x="8940794" y="6322091"/>
              <a:ext cx="100511" cy="143119"/>
            </a:xfrm>
            <a:custGeom>
              <a:avLst/>
              <a:gdLst>
                <a:gd name="T0" fmla="*/ 0 w 5"/>
                <a:gd name="T1" fmla="*/ 6 h 7"/>
                <a:gd name="T2" fmla="*/ 1 w 5"/>
                <a:gd name="T3" fmla="*/ 2 h 7"/>
                <a:gd name="T4" fmla="*/ 3 w 5"/>
                <a:gd name="T5" fmla="*/ 0 h 7"/>
                <a:gd name="T6" fmla="*/ 3 w 5"/>
                <a:gd name="T7" fmla="*/ 0 h 7"/>
                <a:gd name="T8" fmla="*/ 5 w 5"/>
                <a:gd name="T9" fmla="*/ 2 h 7"/>
                <a:gd name="T10" fmla="*/ 5 w 5"/>
                <a:gd name="T11" fmla="*/ 7 h 7"/>
                <a:gd name="T12" fmla="*/ 0 w 5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0" y="6"/>
                  </a:moveTo>
                  <a:cubicBezTo>
                    <a:pt x="0" y="5"/>
                    <a:pt x="1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4"/>
                    <a:pt x="5" y="5"/>
                    <a:pt x="5" y="7"/>
                  </a:cubicBezTo>
                  <a:cubicBezTo>
                    <a:pt x="4" y="7"/>
                    <a:pt x="2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0" name="Freeform 267"/>
            <p:cNvSpPr>
              <a:spLocks/>
            </p:cNvSpPr>
            <p:nvPr/>
          </p:nvSpPr>
          <p:spPr bwMode="auto">
            <a:xfrm>
              <a:off x="8819525" y="6302426"/>
              <a:ext cx="100511" cy="142026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2 h 7"/>
                <a:gd name="T4" fmla="*/ 2 w 5"/>
                <a:gd name="T5" fmla="*/ 0 h 7"/>
                <a:gd name="T6" fmla="*/ 3 w 5"/>
                <a:gd name="T7" fmla="*/ 0 h 7"/>
                <a:gd name="T8" fmla="*/ 5 w 5"/>
                <a:gd name="T9" fmla="*/ 3 h 7"/>
                <a:gd name="T10" fmla="*/ 4 w 5"/>
                <a:gd name="T11" fmla="*/ 7 h 7"/>
                <a:gd name="T12" fmla="*/ 0 w 5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4"/>
                    <a:pt x="4" y="6"/>
                    <a:pt x="4" y="7"/>
                  </a:cubicBezTo>
                  <a:cubicBezTo>
                    <a:pt x="3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1" name="Freeform 268"/>
            <p:cNvSpPr>
              <a:spLocks/>
            </p:cNvSpPr>
            <p:nvPr/>
          </p:nvSpPr>
          <p:spPr bwMode="auto">
            <a:xfrm>
              <a:off x="8699349" y="6302426"/>
              <a:ext cx="80846" cy="142026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2 h 7"/>
                <a:gd name="T4" fmla="*/ 2 w 4"/>
                <a:gd name="T5" fmla="*/ 0 h 7"/>
                <a:gd name="T6" fmla="*/ 2 w 4"/>
                <a:gd name="T7" fmla="*/ 0 h 7"/>
                <a:gd name="T8" fmla="*/ 4 w 4"/>
                <a:gd name="T9" fmla="*/ 2 h 7"/>
                <a:gd name="T10" fmla="*/ 4 w 4"/>
                <a:gd name="T11" fmla="*/ 7 h 7"/>
                <a:gd name="T12" fmla="*/ 0 w 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4"/>
                    <a:pt x="4" y="5"/>
                    <a:pt x="4" y="7"/>
                  </a:cubicBezTo>
                  <a:cubicBezTo>
                    <a:pt x="3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2" name="Freeform 269"/>
            <p:cNvSpPr>
              <a:spLocks/>
            </p:cNvSpPr>
            <p:nvPr/>
          </p:nvSpPr>
          <p:spPr bwMode="auto">
            <a:xfrm>
              <a:off x="8598838" y="6302426"/>
              <a:ext cx="80846" cy="142026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2 h 7"/>
                <a:gd name="T4" fmla="*/ 2 w 4"/>
                <a:gd name="T5" fmla="*/ 0 h 7"/>
                <a:gd name="T6" fmla="*/ 2 w 4"/>
                <a:gd name="T7" fmla="*/ 0 h 7"/>
                <a:gd name="T8" fmla="*/ 4 w 4"/>
                <a:gd name="T9" fmla="*/ 2 h 7"/>
                <a:gd name="T10" fmla="*/ 3 w 4"/>
                <a:gd name="T11" fmla="*/ 7 h 7"/>
                <a:gd name="T12" fmla="*/ 0 w 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4"/>
                    <a:pt x="4" y="5"/>
                    <a:pt x="3" y="7"/>
                  </a:cubicBezTo>
                  <a:cubicBezTo>
                    <a:pt x="2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3" name="Freeform 270"/>
            <p:cNvSpPr>
              <a:spLocks/>
            </p:cNvSpPr>
            <p:nvPr/>
          </p:nvSpPr>
          <p:spPr bwMode="auto">
            <a:xfrm>
              <a:off x="8538750" y="6302426"/>
              <a:ext cx="40423" cy="142026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2 h 7"/>
                <a:gd name="T4" fmla="*/ 1 w 2"/>
                <a:gd name="T5" fmla="*/ 0 h 7"/>
                <a:gd name="T6" fmla="*/ 1 w 2"/>
                <a:gd name="T7" fmla="*/ 0 h 7"/>
                <a:gd name="T8" fmla="*/ 2 w 2"/>
                <a:gd name="T9" fmla="*/ 2 h 7"/>
                <a:gd name="T10" fmla="*/ 2 w 2"/>
                <a:gd name="T11" fmla="*/ 7 h 7"/>
                <a:gd name="T12" fmla="*/ 0 w 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2" y="5"/>
                    <a:pt x="2" y="7"/>
                  </a:cubicBezTo>
                  <a:cubicBezTo>
                    <a:pt x="1" y="7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4" name="Freeform 271"/>
            <p:cNvSpPr>
              <a:spLocks/>
            </p:cNvSpPr>
            <p:nvPr/>
          </p:nvSpPr>
          <p:spPr bwMode="auto">
            <a:xfrm>
              <a:off x="8498327" y="6302426"/>
              <a:ext cx="20758" cy="121269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2 h 6"/>
                <a:gd name="T4" fmla="*/ 0 w 1"/>
                <a:gd name="T5" fmla="*/ 0 h 6"/>
                <a:gd name="T6" fmla="*/ 0 w 1"/>
                <a:gd name="T7" fmla="*/ 0 h 6"/>
                <a:gd name="T8" fmla="*/ 1 w 1"/>
                <a:gd name="T9" fmla="*/ 2 h 6"/>
                <a:gd name="T10" fmla="*/ 1 w 1"/>
                <a:gd name="T11" fmla="*/ 6 h 6"/>
                <a:gd name="T12" fmla="*/ 0 w 1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5" name="Freeform 272"/>
            <p:cNvSpPr>
              <a:spLocks/>
            </p:cNvSpPr>
            <p:nvPr/>
          </p:nvSpPr>
          <p:spPr bwMode="auto">
            <a:xfrm>
              <a:off x="8457905" y="6302426"/>
              <a:ext cx="20758" cy="121269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2 h 6"/>
                <a:gd name="T4" fmla="*/ 1 w 1"/>
                <a:gd name="T5" fmla="*/ 0 h 6"/>
                <a:gd name="T6" fmla="*/ 1 w 1"/>
                <a:gd name="T7" fmla="*/ 0 h 6"/>
                <a:gd name="T8" fmla="*/ 1 w 1"/>
                <a:gd name="T9" fmla="*/ 2 h 6"/>
                <a:gd name="T10" fmla="*/ 1 w 1"/>
                <a:gd name="T11" fmla="*/ 6 h 6"/>
                <a:gd name="T12" fmla="*/ 0 w 1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3"/>
                    <a:pt x="1" y="5"/>
                    <a:pt x="1" y="6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6" name="Freeform 273"/>
            <p:cNvSpPr>
              <a:spLocks/>
            </p:cNvSpPr>
            <p:nvPr/>
          </p:nvSpPr>
          <p:spPr bwMode="auto">
            <a:xfrm>
              <a:off x="9382167" y="6465210"/>
              <a:ext cx="40423" cy="40423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0 w 2"/>
                <a:gd name="T5" fmla="*/ 0 h 2"/>
                <a:gd name="T6" fmla="*/ 2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7" name="Freeform 274"/>
            <p:cNvSpPr>
              <a:spLocks/>
            </p:cNvSpPr>
            <p:nvPr/>
          </p:nvSpPr>
          <p:spPr bwMode="auto">
            <a:xfrm>
              <a:off x="8739772" y="6138550"/>
              <a:ext cx="19665" cy="4151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8" name="Freeform 275"/>
            <p:cNvSpPr>
              <a:spLocks/>
            </p:cNvSpPr>
            <p:nvPr/>
          </p:nvSpPr>
          <p:spPr bwMode="auto">
            <a:xfrm>
              <a:off x="8558415" y="6138550"/>
              <a:ext cx="20758" cy="4151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9" name="Freeform 276"/>
            <p:cNvSpPr>
              <a:spLocks/>
            </p:cNvSpPr>
            <p:nvPr/>
          </p:nvSpPr>
          <p:spPr bwMode="auto">
            <a:xfrm>
              <a:off x="9623611" y="6484875"/>
              <a:ext cx="19665" cy="4151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20" name="Freeform 277"/>
            <p:cNvSpPr>
              <a:spLocks/>
            </p:cNvSpPr>
            <p:nvPr/>
          </p:nvSpPr>
          <p:spPr bwMode="auto">
            <a:xfrm>
              <a:off x="9743787" y="6505633"/>
              <a:ext cx="19665" cy="40423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21" name="Freeform 278"/>
            <p:cNvSpPr>
              <a:spLocks/>
            </p:cNvSpPr>
            <p:nvPr/>
          </p:nvSpPr>
          <p:spPr bwMode="auto">
            <a:xfrm>
              <a:off x="9784211" y="6505633"/>
              <a:ext cx="19665" cy="40423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22" name="Freeform 279"/>
            <p:cNvSpPr>
              <a:spLocks noEditPoints="1"/>
            </p:cNvSpPr>
            <p:nvPr/>
          </p:nvSpPr>
          <p:spPr bwMode="auto">
            <a:xfrm>
              <a:off x="10105408" y="6159308"/>
              <a:ext cx="1164615" cy="1018219"/>
            </a:xfrm>
            <a:custGeom>
              <a:avLst/>
              <a:gdLst>
                <a:gd name="T0" fmla="*/ 45 w 58"/>
                <a:gd name="T1" fmla="*/ 44 h 50"/>
                <a:gd name="T2" fmla="*/ 46 w 58"/>
                <a:gd name="T3" fmla="*/ 36 h 50"/>
                <a:gd name="T4" fmla="*/ 46 w 58"/>
                <a:gd name="T5" fmla="*/ 35 h 50"/>
                <a:gd name="T6" fmla="*/ 46 w 58"/>
                <a:gd name="T7" fmla="*/ 32 h 50"/>
                <a:gd name="T8" fmla="*/ 44 w 58"/>
                <a:gd name="T9" fmla="*/ 35 h 50"/>
                <a:gd name="T10" fmla="*/ 41 w 58"/>
                <a:gd name="T11" fmla="*/ 35 h 50"/>
                <a:gd name="T12" fmla="*/ 49 w 58"/>
                <a:gd name="T13" fmla="*/ 20 h 50"/>
                <a:gd name="T14" fmla="*/ 44 w 58"/>
                <a:gd name="T15" fmla="*/ 16 h 50"/>
                <a:gd name="T16" fmla="*/ 52 w 58"/>
                <a:gd name="T17" fmla="*/ 13 h 50"/>
                <a:gd name="T18" fmla="*/ 58 w 58"/>
                <a:gd name="T19" fmla="*/ 9 h 50"/>
                <a:gd name="T20" fmla="*/ 4 w 58"/>
                <a:gd name="T21" fmla="*/ 0 h 50"/>
                <a:gd name="T22" fmla="*/ 5 w 58"/>
                <a:gd name="T23" fmla="*/ 5 h 50"/>
                <a:gd name="T24" fmla="*/ 16 w 58"/>
                <a:gd name="T25" fmla="*/ 10 h 50"/>
                <a:gd name="T26" fmla="*/ 16 w 58"/>
                <a:gd name="T27" fmla="*/ 15 h 50"/>
                <a:gd name="T28" fmla="*/ 15 w 58"/>
                <a:gd name="T29" fmla="*/ 18 h 50"/>
                <a:gd name="T30" fmla="*/ 10 w 58"/>
                <a:gd name="T31" fmla="*/ 30 h 50"/>
                <a:gd name="T32" fmla="*/ 12 w 58"/>
                <a:gd name="T33" fmla="*/ 28 h 50"/>
                <a:gd name="T34" fmla="*/ 8 w 58"/>
                <a:gd name="T35" fmla="*/ 28 h 50"/>
                <a:gd name="T36" fmla="*/ 8 w 58"/>
                <a:gd name="T37" fmla="*/ 30 h 50"/>
                <a:gd name="T38" fmla="*/ 8 w 58"/>
                <a:gd name="T39" fmla="*/ 32 h 50"/>
                <a:gd name="T40" fmla="*/ 16 w 58"/>
                <a:gd name="T41" fmla="*/ 39 h 50"/>
                <a:gd name="T42" fmla="*/ 19 w 58"/>
                <a:gd name="T43" fmla="*/ 39 h 50"/>
                <a:gd name="T44" fmla="*/ 33 w 58"/>
                <a:gd name="T45" fmla="*/ 35 h 50"/>
                <a:gd name="T46" fmla="*/ 33 w 58"/>
                <a:gd name="T47" fmla="*/ 40 h 50"/>
                <a:gd name="T48" fmla="*/ 40 w 58"/>
                <a:gd name="T49" fmla="*/ 42 h 50"/>
                <a:gd name="T50" fmla="*/ 19 w 58"/>
                <a:gd name="T51" fmla="*/ 13 h 50"/>
                <a:gd name="T52" fmla="*/ 30 w 58"/>
                <a:gd name="T53" fmla="*/ 13 h 50"/>
                <a:gd name="T54" fmla="*/ 40 w 58"/>
                <a:gd name="T55" fmla="*/ 16 h 50"/>
                <a:gd name="T56" fmla="*/ 19 w 58"/>
                <a:gd name="T57" fmla="*/ 16 h 50"/>
                <a:gd name="T58" fmla="*/ 39 w 58"/>
                <a:gd name="T59" fmla="*/ 21 h 50"/>
                <a:gd name="T60" fmla="*/ 34 w 58"/>
                <a:gd name="T61" fmla="*/ 33 h 50"/>
                <a:gd name="T62" fmla="*/ 35 w 58"/>
                <a:gd name="T63" fmla="*/ 31 h 50"/>
                <a:gd name="T64" fmla="*/ 32 w 58"/>
                <a:gd name="T65" fmla="*/ 31 h 50"/>
                <a:gd name="T66" fmla="*/ 32 w 58"/>
                <a:gd name="T67" fmla="*/ 34 h 50"/>
                <a:gd name="T68" fmla="*/ 31 w 58"/>
                <a:gd name="T69" fmla="*/ 35 h 50"/>
                <a:gd name="T70" fmla="*/ 22 w 58"/>
                <a:gd name="T71" fmla="*/ 38 h 50"/>
                <a:gd name="T72" fmla="*/ 23 w 58"/>
                <a:gd name="T73" fmla="*/ 32 h 50"/>
                <a:gd name="T74" fmla="*/ 23 w 58"/>
                <a:gd name="T75" fmla="*/ 31 h 50"/>
                <a:gd name="T76" fmla="*/ 22 w 58"/>
                <a:gd name="T77" fmla="*/ 28 h 50"/>
                <a:gd name="T78" fmla="*/ 20 w 58"/>
                <a:gd name="T79" fmla="*/ 31 h 50"/>
                <a:gd name="T80" fmla="*/ 17 w 58"/>
                <a:gd name="T81" fmla="*/ 31 h 50"/>
                <a:gd name="T82" fmla="*/ 13 w 58"/>
                <a:gd name="T83" fmla="*/ 33 h 50"/>
                <a:gd name="T84" fmla="*/ 10 w 58"/>
                <a:gd name="T85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50">
                  <a:moveTo>
                    <a:pt x="0" y="41"/>
                  </a:moveTo>
                  <a:cubicBezTo>
                    <a:pt x="5" y="41"/>
                    <a:pt x="52" y="49"/>
                    <a:pt x="58" y="50"/>
                  </a:cubicBezTo>
                  <a:cubicBezTo>
                    <a:pt x="54" y="49"/>
                    <a:pt x="50" y="47"/>
                    <a:pt x="45" y="44"/>
                  </a:cubicBezTo>
                  <a:cubicBezTo>
                    <a:pt x="45" y="42"/>
                    <a:pt x="45" y="40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7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4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7" y="33"/>
                    <a:pt x="46" y="33"/>
                    <a:pt x="46" y="32"/>
                  </a:cubicBezTo>
                  <a:cubicBezTo>
                    <a:pt x="45" y="32"/>
                    <a:pt x="44" y="32"/>
                    <a:pt x="43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3"/>
                    <a:pt x="44" y="34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5"/>
                    <a:pt x="42" y="35"/>
                    <a:pt x="41" y="35"/>
                  </a:cubicBezTo>
                  <a:cubicBezTo>
                    <a:pt x="41" y="31"/>
                    <a:pt x="42" y="26"/>
                    <a:pt x="42" y="22"/>
                  </a:cubicBezTo>
                  <a:cubicBezTo>
                    <a:pt x="44" y="22"/>
                    <a:pt x="46" y="22"/>
                    <a:pt x="48" y="23"/>
                  </a:cubicBezTo>
                  <a:cubicBezTo>
                    <a:pt x="48" y="22"/>
                    <a:pt x="49" y="21"/>
                    <a:pt x="49" y="20"/>
                  </a:cubicBezTo>
                  <a:cubicBezTo>
                    <a:pt x="49" y="20"/>
                    <a:pt x="46" y="20"/>
                    <a:pt x="43" y="19"/>
                  </a:cubicBezTo>
                  <a:cubicBezTo>
                    <a:pt x="43" y="18"/>
                    <a:pt x="43" y="17"/>
                    <a:pt x="43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5"/>
                    <a:pt x="44" y="14"/>
                  </a:cubicBezTo>
                  <a:cubicBezTo>
                    <a:pt x="48" y="15"/>
                    <a:pt x="51" y="15"/>
                    <a:pt x="51" y="15"/>
                  </a:cubicBezTo>
                  <a:cubicBezTo>
                    <a:pt x="51" y="14"/>
                    <a:pt x="51" y="14"/>
                    <a:pt x="52" y="13"/>
                  </a:cubicBezTo>
                  <a:cubicBezTo>
                    <a:pt x="55" y="13"/>
                    <a:pt x="56" y="13"/>
                    <a:pt x="56" y="13"/>
                  </a:cubicBezTo>
                  <a:cubicBezTo>
                    <a:pt x="56" y="12"/>
                    <a:pt x="56" y="10"/>
                    <a:pt x="57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42" y="8"/>
                    <a:pt x="31" y="7"/>
                  </a:cubicBezTo>
                  <a:cubicBezTo>
                    <a:pt x="20" y="5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5"/>
                    <a:pt x="6" y="6"/>
                    <a:pt x="9" y="7"/>
                  </a:cubicBezTo>
                  <a:cubicBezTo>
                    <a:pt x="9" y="7"/>
                    <a:pt x="9" y="8"/>
                    <a:pt x="9" y="9"/>
                  </a:cubicBezTo>
                  <a:cubicBezTo>
                    <a:pt x="9" y="9"/>
                    <a:pt x="12" y="9"/>
                    <a:pt x="16" y="10"/>
                  </a:cubicBezTo>
                  <a:cubicBezTo>
                    <a:pt x="16" y="11"/>
                    <a:pt x="16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3"/>
                    <a:pt x="16" y="14"/>
                    <a:pt x="16" y="15"/>
                  </a:cubicBezTo>
                  <a:cubicBezTo>
                    <a:pt x="12" y="15"/>
                    <a:pt x="10" y="14"/>
                    <a:pt x="10" y="14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11" y="17"/>
                    <a:pt x="13" y="18"/>
                    <a:pt x="15" y="18"/>
                  </a:cubicBezTo>
                  <a:cubicBezTo>
                    <a:pt x="15" y="22"/>
                    <a:pt x="14" y="27"/>
                    <a:pt x="13" y="31"/>
                  </a:cubicBezTo>
                  <a:cubicBezTo>
                    <a:pt x="12" y="31"/>
                    <a:pt x="11" y="31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9"/>
                    <a:pt x="11" y="29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0" y="27"/>
                    <a:pt x="9" y="27"/>
                  </a:cubicBezTo>
                  <a:cubicBezTo>
                    <a:pt x="8" y="27"/>
                    <a:pt x="8" y="27"/>
                    <a:pt x="7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5"/>
                    <a:pt x="7" y="38"/>
                    <a:pt x="6" y="41"/>
                  </a:cubicBezTo>
                  <a:cubicBezTo>
                    <a:pt x="4" y="41"/>
                    <a:pt x="3" y="42"/>
                    <a:pt x="0" y="41"/>
                  </a:cubicBezTo>
                  <a:close/>
                  <a:moveTo>
                    <a:pt x="16" y="39"/>
                  </a:moveTo>
                  <a:cubicBezTo>
                    <a:pt x="16" y="37"/>
                    <a:pt x="17" y="35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5"/>
                    <a:pt x="20" y="37"/>
                    <a:pt x="19" y="39"/>
                  </a:cubicBezTo>
                  <a:cubicBezTo>
                    <a:pt x="18" y="39"/>
                    <a:pt x="17" y="39"/>
                    <a:pt x="16" y="39"/>
                  </a:cubicBezTo>
                  <a:close/>
                  <a:moveTo>
                    <a:pt x="33" y="40"/>
                  </a:moveTo>
                  <a:cubicBezTo>
                    <a:pt x="33" y="38"/>
                    <a:pt x="33" y="37"/>
                    <a:pt x="33" y="35"/>
                  </a:cubicBezTo>
                  <a:cubicBezTo>
                    <a:pt x="34" y="36"/>
                    <a:pt x="36" y="36"/>
                    <a:pt x="37" y="36"/>
                  </a:cubicBezTo>
                  <a:cubicBezTo>
                    <a:pt x="36" y="37"/>
                    <a:pt x="36" y="39"/>
                    <a:pt x="36" y="40"/>
                  </a:cubicBezTo>
                  <a:cubicBezTo>
                    <a:pt x="35" y="40"/>
                    <a:pt x="34" y="40"/>
                    <a:pt x="33" y="40"/>
                  </a:cubicBezTo>
                  <a:close/>
                  <a:moveTo>
                    <a:pt x="44" y="37"/>
                  </a:moveTo>
                  <a:cubicBezTo>
                    <a:pt x="43" y="39"/>
                    <a:pt x="43" y="41"/>
                    <a:pt x="43" y="43"/>
                  </a:cubicBezTo>
                  <a:cubicBezTo>
                    <a:pt x="42" y="42"/>
                    <a:pt x="41" y="42"/>
                    <a:pt x="40" y="42"/>
                  </a:cubicBezTo>
                  <a:cubicBezTo>
                    <a:pt x="40" y="40"/>
                    <a:pt x="40" y="38"/>
                    <a:pt x="40" y="37"/>
                  </a:cubicBezTo>
                  <a:cubicBezTo>
                    <a:pt x="41" y="37"/>
                    <a:pt x="43" y="37"/>
                    <a:pt x="44" y="37"/>
                  </a:cubicBezTo>
                  <a:close/>
                  <a:moveTo>
                    <a:pt x="19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20" y="12"/>
                    <a:pt x="20" y="11"/>
                  </a:cubicBezTo>
                  <a:cubicBezTo>
                    <a:pt x="23" y="11"/>
                    <a:pt x="26" y="12"/>
                    <a:pt x="30" y="13"/>
                  </a:cubicBezTo>
                  <a:cubicBezTo>
                    <a:pt x="33" y="13"/>
                    <a:pt x="37" y="13"/>
                    <a:pt x="40" y="14"/>
                  </a:cubicBezTo>
                  <a:cubicBezTo>
                    <a:pt x="40" y="14"/>
                    <a:pt x="40" y="15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7"/>
                    <a:pt x="40" y="18"/>
                    <a:pt x="40" y="19"/>
                  </a:cubicBezTo>
                  <a:cubicBezTo>
                    <a:pt x="36" y="19"/>
                    <a:pt x="32" y="18"/>
                    <a:pt x="29" y="18"/>
                  </a:cubicBezTo>
                  <a:cubicBezTo>
                    <a:pt x="26" y="17"/>
                    <a:pt x="22" y="17"/>
                    <a:pt x="19" y="16"/>
                  </a:cubicBezTo>
                  <a:cubicBezTo>
                    <a:pt x="19" y="15"/>
                    <a:pt x="19" y="14"/>
                    <a:pt x="19" y="13"/>
                  </a:cubicBezTo>
                  <a:close/>
                  <a:moveTo>
                    <a:pt x="18" y="18"/>
                  </a:moveTo>
                  <a:cubicBezTo>
                    <a:pt x="25" y="19"/>
                    <a:pt x="32" y="20"/>
                    <a:pt x="39" y="21"/>
                  </a:cubicBezTo>
                  <a:cubicBezTo>
                    <a:pt x="38" y="26"/>
                    <a:pt x="38" y="30"/>
                    <a:pt x="37" y="34"/>
                  </a:cubicBezTo>
                  <a:cubicBezTo>
                    <a:pt x="36" y="34"/>
                    <a:pt x="35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2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4" y="31"/>
                    <a:pt x="33" y="30"/>
                  </a:cubicBezTo>
                  <a:cubicBezTo>
                    <a:pt x="32" y="30"/>
                    <a:pt x="31" y="31"/>
                    <a:pt x="31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1"/>
                    <a:pt x="31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4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6"/>
                    <a:pt x="31" y="38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7" y="39"/>
                    <a:pt x="24" y="38"/>
                    <a:pt x="22" y="38"/>
                  </a:cubicBezTo>
                  <a:cubicBezTo>
                    <a:pt x="22" y="37"/>
                    <a:pt x="22" y="35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3" y="33"/>
                    <a:pt x="23" y="33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0"/>
                    <a:pt x="23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3" y="29"/>
                    <a:pt x="23" y="29"/>
                    <a:pt x="22" y="28"/>
                  </a:cubicBezTo>
                  <a:cubicBezTo>
                    <a:pt x="21" y="29"/>
                    <a:pt x="20" y="29"/>
                    <a:pt x="19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2"/>
                    <a:pt x="18" y="32"/>
                    <a:pt x="17" y="31"/>
                  </a:cubicBezTo>
                  <a:cubicBezTo>
                    <a:pt x="17" y="27"/>
                    <a:pt x="18" y="23"/>
                    <a:pt x="18" y="18"/>
                  </a:cubicBezTo>
                  <a:close/>
                  <a:moveTo>
                    <a:pt x="10" y="32"/>
                  </a:moveTo>
                  <a:cubicBezTo>
                    <a:pt x="11" y="32"/>
                    <a:pt x="12" y="32"/>
                    <a:pt x="13" y="33"/>
                  </a:cubicBezTo>
                  <a:cubicBezTo>
                    <a:pt x="13" y="35"/>
                    <a:pt x="12" y="37"/>
                    <a:pt x="12" y="40"/>
                  </a:cubicBezTo>
                  <a:cubicBezTo>
                    <a:pt x="11" y="40"/>
                    <a:pt x="10" y="40"/>
                    <a:pt x="9" y="41"/>
                  </a:cubicBezTo>
                  <a:cubicBezTo>
                    <a:pt x="9" y="38"/>
                    <a:pt x="9" y="3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723" name="Freeform 283"/>
          <p:cNvSpPr>
            <a:spLocks/>
          </p:cNvSpPr>
          <p:nvPr/>
        </p:nvSpPr>
        <p:spPr bwMode="auto">
          <a:xfrm>
            <a:off x="2460871" y="6320464"/>
            <a:ext cx="6683129" cy="549138"/>
          </a:xfrm>
          <a:custGeom>
            <a:avLst/>
            <a:gdLst>
              <a:gd name="T0" fmla="*/ 224 w 448"/>
              <a:gd name="T1" fmla="*/ 0 h 34"/>
              <a:gd name="T2" fmla="*/ 0 w 448"/>
              <a:gd name="T3" fmla="*/ 29 h 34"/>
              <a:gd name="T4" fmla="*/ 0 w 448"/>
              <a:gd name="T5" fmla="*/ 34 h 34"/>
              <a:gd name="T6" fmla="*/ 448 w 448"/>
              <a:gd name="T7" fmla="*/ 34 h 34"/>
              <a:gd name="T8" fmla="*/ 448 w 448"/>
              <a:gd name="T9" fmla="*/ 29 h 34"/>
              <a:gd name="T10" fmla="*/ 224 w 448"/>
              <a:gd name="T1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8" h="34">
                <a:moveTo>
                  <a:pt x="224" y="0"/>
                </a:moveTo>
                <a:cubicBezTo>
                  <a:pt x="135" y="0"/>
                  <a:pt x="56" y="11"/>
                  <a:pt x="0" y="29"/>
                </a:cubicBezTo>
                <a:cubicBezTo>
                  <a:pt x="0" y="34"/>
                  <a:pt x="0" y="34"/>
                  <a:pt x="0" y="34"/>
                </a:cubicBezTo>
                <a:cubicBezTo>
                  <a:pt x="448" y="34"/>
                  <a:pt x="448" y="34"/>
                  <a:pt x="448" y="34"/>
                </a:cubicBezTo>
                <a:cubicBezTo>
                  <a:pt x="448" y="29"/>
                  <a:pt x="448" y="29"/>
                  <a:pt x="448" y="29"/>
                </a:cubicBezTo>
                <a:cubicBezTo>
                  <a:pt x="392" y="11"/>
                  <a:pt x="312" y="0"/>
                  <a:pt x="2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732" name="Text Placeholder 32"/>
          <p:cNvSpPr txBox="1">
            <a:spLocks/>
          </p:cNvSpPr>
          <p:nvPr/>
        </p:nvSpPr>
        <p:spPr>
          <a:xfrm>
            <a:off x="5417212" y="3186657"/>
            <a:ext cx="3498188" cy="8005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509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rial" panose="020B0604020202020204" pitchFamily="34" charset="0"/>
              </a:rPr>
              <a:t>Hamid Reza </a:t>
            </a:r>
            <a:r>
              <a:rPr lang="en-US" sz="1400" dirty="0" smtClean="0">
                <a:latin typeface="Arial" panose="020B0604020202020204" pitchFamily="34" charset="0"/>
              </a:rPr>
              <a:t>Niroomand</a:t>
            </a:r>
          </a:p>
          <a:p>
            <a:pPr marL="0" indent="0" defTabSz="685509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Arial" panose="020B0604020202020204" pitchFamily="34" charset="0"/>
            </a:endParaRPr>
          </a:p>
          <a:p>
            <a:pPr marL="0" indent="0" defTabSz="685509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 smtClean="0">
                <a:latin typeface="Arial" panose="020B0604020202020204" pitchFamily="34" charset="0"/>
              </a:rPr>
              <a:t>A presentation to</a:t>
            </a:r>
            <a:r>
              <a:rPr lang="en-US" sz="1400" dirty="0">
                <a:latin typeface="Arial" panose="020B0604020202020204" pitchFamily="34" charset="0"/>
              </a:rPr>
              <a:t>: Dr. </a:t>
            </a:r>
            <a:r>
              <a:rPr lang="en-US" sz="1400" dirty="0" err="1">
                <a:latin typeface="Arial" panose="020B0604020202020204" pitchFamily="34" charset="0"/>
              </a:rPr>
              <a:t>Babamir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2733" name="Text Placeholder 33"/>
          <p:cNvSpPr txBox="1">
            <a:spLocks/>
          </p:cNvSpPr>
          <p:nvPr/>
        </p:nvSpPr>
        <p:spPr>
          <a:xfrm>
            <a:off x="5405106" y="2273144"/>
            <a:ext cx="3634348" cy="83246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</a:pPr>
            <a:r>
              <a:rPr lang="en-AU" sz="2400" dirty="0">
                <a:latin typeface="Roboto Condensed" panose="02000000000000000000" pitchFamily="2" charset="0"/>
                <a:ea typeface="Arial"/>
                <a:cs typeface="Arial"/>
              </a:rPr>
              <a:t>Architecture-based </a:t>
            </a:r>
            <a:endParaRPr lang="en-AU" sz="2400" dirty="0" smtClean="0">
              <a:latin typeface="Roboto Condensed" panose="02000000000000000000" pitchFamily="2" charset="0"/>
              <a:ea typeface="Arial"/>
              <a:cs typeface="Arial"/>
            </a:endParaRPr>
          </a:p>
          <a:p>
            <a:pPr marL="0" indent="0" defTabSz="457082">
              <a:spcBef>
                <a:spcPct val="20000"/>
              </a:spcBef>
              <a:buNone/>
            </a:pPr>
            <a:r>
              <a:rPr lang="en-AU" sz="2400" dirty="0" smtClean="0">
                <a:latin typeface="Roboto Condensed" panose="02000000000000000000" pitchFamily="2" charset="0"/>
                <a:ea typeface="Arial"/>
                <a:cs typeface="Arial"/>
              </a:rPr>
              <a:t>software </a:t>
            </a:r>
            <a:r>
              <a:rPr lang="en-AU" sz="2400" dirty="0">
                <a:latin typeface="Roboto Condensed" panose="02000000000000000000" pitchFamily="2" charset="0"/>
                <a:ea typeface="Arial"/>
                <a:cs typeface="Arial"/>
              </a:rPr>
              <a:t>reliability </a:t>
            </a:r>
            <a:r>
              <a:rPr lang="en-AU" sz="2400" dirty="0" smtClean="0">
                <a:latin typeface="Roboto Condensed" panose="02000000000000000000" pitchFamily="2" charset="0"/>
                <a:ea typeface="Arial"/>
                <a:cs typeface="Arial"/>
              </a:rPr>
              <a:t>modelling</a:t>
            </a:r>
            <a:endParaRPr lang="en-AU" sz="2400" dirty="0">
              <a:latin typeface="Roboto Condensed" panose="02000000000000000000" pitchFamily="2" charset="0"/>
              <a:ea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7986713" y="752475"/>
            <a:ext cx="1157287" cy="1092200"/>
          </a:xfrm>
        </p:spPr>
        <p:txBody>
          <a:bodyPr/>
          <a:lstStyle/>
          <a:p>
            <a:fld id="{12829BBD-58F9-42B3-A597-A27047EAEBA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793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10" grpId="0"/>
      <p:bldP spid="2732" grpId="0"/>
      <p:bldP spid="27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Roboto Condensed" panose="020B0600070205080204" pitchFamily="2" charset="0"/>
                <a:ea typeface="Roboto Condensed" panose="020B0600070205080204" pitchFamily="2" charset="0"/>
              </a:rPr>
              <a:t>What Design Patterns Are</a:t>
            </a:r>
            <a:endParaRPr lang="en-US" sz="36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1" y="-139849"/>
            <a:ext cx="9810488" cy="699784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807283" y="4647303"/>
            <a:ext cx="5862918" cy="2022437"/>
            <a:chOff x="1861073" y="4389120"/>
            <a:chExt cx="5862918" cy="2022437"/>
          </a:xfrm>
        </p:grpSpPr>
        <p:sp>
          <p:nvSpPr>
            <p:cNvPr id="5" name="TextBox 4"/>
            <p:cNvSpPr txBox="1"/>
            <p:nvPr/>
          </p:nvSpPr>
          <p:spPr>
            <a:xfrm>
              <a:off x="1861073" y="4389120"/>
              <a:ext cx="5862918" cy="202243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3004" y="4503548"/>
              <a:ext cx="1191259" cy="183270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6194" y="5269305"/>
              <a:ext cx="4305901" cy="1066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168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Roboto Condensed" panose="020B0600070205080204" pitchFamily="2" charset="0"/>
                <a:ea typeface="Roboto Condensed" panose="020B0600070205080204" pitchFamily="2" charset="0"/>
              </a:rPr>
              <a:t>1. Introduction</a:t>
            </a:r>
            <a:endParaRPr lang="en-US" sz="36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Software plays an important role in our daily life,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 software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failure can lead to a huge economic loss or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even endanger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lives. Thus, reliability is a critical quality requirement of software and is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 important measurement for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use in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quality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assurance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Improving software reliability effectively requires that software design be refined and design defects be identified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 early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 possible in the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software development life cycle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 that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cost and efforts can be reduced.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23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Roboto Condensed" panose="020B0600070205080204" pitchFamily="2" charset="0"/>
                <a:ea typeface="Roboto Condensed" panose="020B0600070205080204" pitchFamily="2" charset="0"/>
              </a:rPr>
              <a:t>1. </a:t>
            </a:r>
            <a:r>
              <a:rPr lang="en-US" dirty="0" smtClean="0">
                <a:latin typeface="Roboto Condensed" panose="020B0600070205080204" pitchFamily="2" charset="0"/>
                <a:ea typeface="Roboto Condensed" panose="020B0600070205080204" pitchFamily="2" charset="0"/>
              </a:rPr>
              <a:t>Introduction Cont.</a:t>
            </a:r>
            <a:endParaRPr lang="en-US" sz="36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Over the past three decades, a number of studies have been conducted for measuring the reliability of software, and many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analytical models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have been developed.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They measured software reliability using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collected data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the whole system in the observation period.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However, these models using statistical means could be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expensive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for obtaining sufficient data, and the timing of reliability modeling was subject to the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late phase of a software process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Moreover, these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models adopt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black-box approach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without looking into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internal system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structures, so that a small modification would require the complete software to be retested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 other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words, the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statistical means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the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black-box approach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hinder the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broad use of these models.</a:t>
            </a:r>
          </a:p>
        </p:txBody>
      </p:sp>
    </p:spTree>
    <p:extLst>
      <p:ext uri="{BB962C8B-B14F-4D97-AF65-F5344CB8AC3E}">
        <p14:creationId xmlns:p14="http://schemas.microsoft.com/office/powerpoint/2010/main" val="377022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Roboto Condensed" panose="020B0600070205080204" pitchFamily="2" charset="0"/>
                <a:ea typeface="Roboto Condensed" panose="020B0600070205080204" pitchFamily="2" charset="0"/>
              </a:rPr>
              <a:t>1. </a:t>
            </a:r>
            <a:r>
              <a:rPr lang="en-US" dirty="0" smtClean="0">
                <a:latin typeface="Roboto Condensed" panose="020B0600070205080204" pitchFamily="2" charset="0"/>
                <a:ea typeface="Roboto Condensed" panose="020B0600070205080204" pitchFamily="2" charset="0"/>
              </a:rPr>
              <a:t>Introduction Cont.</a:t>
            </a:r>
            <a:endParaRPr lang="en-US" sz="36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address system structure, a white-box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approach that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utilized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discrete-time Markov chains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was developed to model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simple homogeneous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software structures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such as sequential and branching transitions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Homogeneous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Markov-based modeling approaches are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 longer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suitable for modeling complex software with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heterogeneous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infrastructures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address heterogeneity,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software reliability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modeling techniques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must take various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software architectures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into account to yield a better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estimation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 this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paper, we show how to incorporate the concepts of software architecture to achieve this goal.</a:t>
            </a:r>
          </a:p>
        </p:txBody>
      </p:sp>
    </p:spTree>
    <p:extLst>
      <p:ext uri="{BB962C8B-B14F-4D97-AF65-F5344CB8AC3E}">
        <p14:creationId xmlns:p14="http://schemas.microsoft.com/office/powerpoint/2010/main" val="383129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Roboto Condensed" panose="020B0600070205080204" pitchFamily="2" charset="0"/>
                <a:ea typeface="Roboto Condensed" panose="020B0600070205080204" pitchFamily="2" charset="0"/>
              </a:rPr>
              <a:t>1. </a:t>
            </a:r>
            <a:r>
              <a:rPr lang="en-US" dirty="0" smtClean="0">
                <a:latin typeface="Roboto Condensed" panose="020B0600070205080204" pitchFamily="2" charset="0"/>
                <a:ea typeface="Roboto Condensed" panose="020B0600070205080204" pitchFamily="2" charset="0"/>
              </a:rPr>
              <a:t>Introduction Cont.</a:t>
            </a:r>
            <a:endParaRPr lang="en-US" sz="36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aim of our work is to develop an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architecture-based reliability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model that takes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heterogeneity of software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architecture into account to address various types of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component interactions.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 use a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white-box approach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built on top of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traditional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Markov-based reliability model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state machine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 constructed to address software architecture,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 which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realization of component interactions and configurations follows the regulations of the identified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architectural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styles in the system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Our state machine addresses the characteristics of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heterogeneous architecture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which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differentiates our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model from the existing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work.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3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Roboto Condensed" panose="020B0600070205080204" pitchFamily="2" charset="0"/>
                <a:ea typeface="Roboto Condensed" panose="020B0600070205080204" pitchFamily="2" charset="0"/>
              </a:rPr>
              <a:t>1. </a:t>
            </a:r>
            <a:r>
              <a:rPr lang="en-US" dirty="0" smtClean="0">
                <a:latin typeface="Roboto Condensed" panose="020B0600070205080204" pitchFamily="2" charset="0"/>
                <a:ea typeface="Roboto Condensed" panose="020B0600070205080204" pitchFamily="2" charset="0"/>
              </a:rPr>
              <a:t>Introduction Cont.</a:t>
            </a:r>
            <a:endParaRPr lang="en-US" sz="36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reliability of a system is measured as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follows: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first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step is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identify the embedded architectural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styles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and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each identified style we develop a state model to address the encapsulated behaviors and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constraints.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Second,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global state machine for the whole system is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formulated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combining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all the individual state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models.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Finally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with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this global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state machine our architecture-based model that extends the traditional Markov-based Models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can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then be used to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compute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software reliability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92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Roboto Condensed" panose="020B0600070205080204" pitchFamily="2" charset="0"/>
                <a:ea typeface="Roboto Condensed" panose="020B0600070205080204" pitchFamily="2" charset="0"/>
              </a:rPr>
              <a:t>1. </a:t>
            </a:r>
            <a:r>
              <a:rPr lang="en-US" dirty="0" smtClean="0">
                <a:latin typeface="Roboto Condensed" panose="020B0600070205080204" pitchFamily="2" charset="0"/>
                <a:ea typeface="Roboto Condensed" panose="020B0600070205080204" pitchFamily="2" charset="0"/>
              </a:rPr>
              <a:t>Introduction Cont.</a:t>
            </a:r>
            <a:endParaRPr lang="en-US" sz="36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41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5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-0.65972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Roboto Condensed" panose="020B0600070205080204" pitchFamily="2" charset="0"/>
                <a:ea typeface="Roboto Condensed" panose="020B0600070205080204" pitchFamily="2" charset="0"/>
              </a:rPr>
              <a:t>1. </a:t>
            </a:r>
            <a:r>
              <a:rPr lang="en-US" dirty="0" smtClean="0">
                <a:latin typeface="Roboto Condensed" panose="020B0600070205080204" pitchFamily="2" charset="0"/>
                <a:ea typeface="Roboto Condensed" panose="020B0600070205080204" pitchFamily="2" charset="0"/>
              </a:rPr>
              <a:t>Introduction Cont.</a:t>
            </a:r>
            <a:endParaRPr lang="en-US" sz="36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Architectural Styles used in this paper: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batch-sequential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parallel/pipe-filter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fault tolerance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call-and-return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7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Roboto Condensed" panose="020B0600070205080204" pitchFamily="2" charset="0"/>
                <a:ea typeface="Roboto Condensed" panose="020B0600070205080204" pitchFamily="2" charset="0"/>
              </a:rPr>
              <a:t>2. Architecture-based </a:t>
            </a:r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model foundations</a:t>
            </a:r>
            <a:endParaRPr lang="en-US" sz="32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a software system is a set of software components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functioning homogeneously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we can perceive the transition from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one component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another as the occurrence of a discrete event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Rules: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state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is a set of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circumstances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characterizing a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system at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given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condition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transition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is a passage from one state to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another, whose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transition probability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 the probability of undergoing this transition.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0" indent="0">
              <a:buNone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72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Roboto Condensed" panose="020B0600070205080204" pitchFamily="2" charset="0"/>
                <a:ea typeface="Roboto Condensed" panose="020B0600070205080204" pitchFamily="2" charset="0"/>
              </a:rPr>
              <a:t>2. Architecture-based </a:t>
            </a:r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model foundations</a:t>
            </a:r>
            <a:endParaRPr lang="en-US" sz="3200" dirty="0">
              <a:solidFill>
                <a:schemeClr val="tx1"/>
              </a:solidFill>
              <a:latin typeface="Roboto Condensed" panose="020B0600070205080204" pitchFamily="2" charset="0"/>
              <a:ea typeface="Roboto Condensed" panose="020B06000702050802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model heterogeneity, we construct a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different non-negative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 stochastic matrix T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 follows: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39" y="2943833"/>
            <a:ext cx="8068801" cy="26578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39" y="5719106"/>
            <a:ext cx="3336026" cy="10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0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 Style-based reliability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this Section,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demonstrate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reliability modeling for software with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homogeneous architectural style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Three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attributes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are required in our software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reliability modeling: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system architecture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2- component reliabilities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3- transition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probabilities for every two connecting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components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With these three attributes, we transform system architecture into a state machine, in order to construct a Markov model to compute software reliability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7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/>
              <a:t>Some notations: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/>
              <a:t>Notation </a:t>
            </a:r>
            <a:r>
              <a:rPr lang="en-US" dirty="0" err="1" smtClean="0"/>
              <a:t>r</a:t>
            </a:r>
            <a:r>
              <a:rPr lang="en-US" sz="1600" dirty="0" err="1" smtClean="0"/>
              <a:t>x</a:t>
            </a:r>
            <a:r>
              <a:rPr lang="en-US" dirty="0" smtClean="0"/>
              <a:t> </a:t>
            </a:r>
            <a:r>
              <a:rPr lang="en-US" dirty="0"/>
              <a:t>represents the reliability of component </a:t>
            </a:r>
            <a:r>
              <a:rPr lang="en-US" dirty="0" smtClean="0"/>
              <a:t>c</a:t>
            </a:r>
            <a:r>
              <a:rPr lang="en-US" sz="1800" dirty="0" smtClean="0"/>
              <a:t>x</a:t>
            </a:r>
            <a:endParaRPr lang="en-US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/>
              <a:t>t(</a:t>
            </a:r>
            <a:r>
              <a:rPr lang="en-US" dirty="0" err="1" smtClean="0"/>
              <a:t>x,y</a:t>
            </a:r>
            <a:r>
              <a:rPr lang="en-US" dirty="0"/>
              <a:t>) returns the number of transition occurrences from component cx to </a:t>
            </a:r>
            <a:r>
              <a:rPr lang="en-US" dirty="0" smtClean="0"/>
              <a:t>cy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err="1"/>
              <a:t>Ri</a:t>
            </a:r>
            <a:r>
              <a:rPr lang="en-US" dirty="0"/>
              <a:t> is the probability of components successfully executed in state </a:t>
            </a:r>
            <a:r>
              <a:rPr lang="en-US" dirty="0" err="1" smtClean="0"/>
              <a:t>si</a:t>
            </a:r>
            <a:endParaRPr lang="en-US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err="1"/>
              <a:t>Pi,j</a:t>
            </a:r>
            <a:r>
              <a:rPr lang="en-US" dirty="0"/>
              <a:t> is the chance from state </a:t>
            </a:r>
            <a:r>
              <a:rPr lang="en-US" dirty="0" err="1"/>
              <a:t>si</a:t>
            </a:r>
            <a:r>
              <a:rPr lang="en-US" dirty="0"/>
              <a:t> to </a:t>
            </a:r>
            <a:r>
              <a:rPr lang="en-US" dirty="0" err="1"/>
              <a:t>sj</a:t>
            </a:r>
            <a:r>
              <a:rPr lang="en-US" dirty="0"/>
              <a:t> regardless of fault </a:t>
            </a:r>
            <a:r>
              <a:rPr lang="en-US" dirty="0" smtClean="0"/>
              <a:t>propagation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/>
              <a:t>The product of </a:t>
            </a:r>
            <a:r>
              <a:rPr lang="en-US" dirty="0" err="1"/>
              <a:t>Ri</a:t>
            </a:r>
            <a:r>
              <a:rPr lang="en-US" dirty="0"/>
              <a:t> and </a:t>
            </a:r>
            <a:r>
              <a:rPr lang="en-US" dirty="0" err="1"/>
              <a:t>Pij</a:t>
            </a:r>
            <a:r>
              <a:rPr lang="en-US" dirty="0"/>
              <a:t> or simply </a:t>
            </a:r>
            <a:r>
              <a:rPr lang="en-US" dirty="0" err="1" smtClean="0"/>
              <a:t>R</a:t>
            </a:r>
            <a:r>
              <a:rPr lang="en-US" sz="1800" dirty="0" err="1" smtClean="0"/>
              <a:t>i</a:t>
            </a:r>
            <a:r>
              <a:rPr lang="en-US" dirty="0" err="1" smtClean="0"/>
              <a:t>P</a:t>
            </a:r>
            <a:r>
              <a:rPr lang="en-US" sz="1600" dirty="0" err="1" smtClean="0"/>
              <a:t>i,j</a:t>
            </a:r>
            <a:r>
              <a:rPr lang="en-US" dirty="0" smtClean="0"/>
              <a:t> </a:t>
            </a:r>
            <a:r>
              <a:rPr lang="en-US" dirty="0"/>
              <a:t>is perceived as the transition probability from state </a:t>
            </a:r>
            <a:r>
              <a:rPr lang="en-US" dirty="0" err="1"/>
              <a:t>si</a:t>
            </a:r>
            <a:r>
              <a:rPr lang="en-US" dirty="0"/>
              <a:t> to </a:t>
            </a:r>
            <a:r>
              <a:rPr lang="en-US" dirty="0" err="1"/>
              <a:t>sj</a:t>
            </a:r>
            <a:r>
              <a:rPr lang="en-US" dirty="0"/>
              <a:t>, under the realization that components in </a:t>
            </a:r>
            <a:r>
              <a:rPr lang="en-US" dirty="0" err="1"/>
              <a:t>si</a:t>
            </a:r>
            <a:r>
              <a:rPr lang="en-US" dirty="0"/>
              <a:t> function correctly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 Style-based reliability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1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/>
              <a:t>In a batch-sequential style, components are executed </a:t>
            </a:r>
            <a:r>
              <a:rPr lang="en-US" dirty="0" smtClean="0"/>
              <a:t>in a </a:t>
            </a:r>
            <a:r>
              <a:rPr lang="en-US" dirty="0"/>
              <a:t>sequential manner, i.e., </a:t>
            </a:r>
            <a:r>
              <a:rPr lang="en-US" b="1" dirty="0"/>
              <a:t>only a single component is executed in any instance of </a:t>
            </a:r>
            <a:r>
              <a:rPr lang="en-US" b="1" dirty="0" smtClean="0"/>
              <a:t>time</a:t>
            </a:r>
            <a:r>
              <a:rPr lang="en-US" dirty="0" smtClean="0"/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/>
              <a:t>From this type of architecture, the control </a:t>
            </a:r>
            <a:r>
              <a:rPr lang="en-US" dirty="0" smtClean="0"/>
              <a:t>is transferred </a:t>
            </a:r>
            <a:r>
              <a:rPr lang="en-US" dirty="0"/>
              <a:t>to one (and only one) of its successors </a:t>
            </a:r>
            <a:r>
              <a:rPr lang="en-US" dirty="0" smtClean="0"/>
              <a:t>upon the </a:t>
            </a:r>
            <a:r>
              <a:rPr lang="en-US" b="1" dirty="0"/>
              <a:t>completion of a </a:t>
            </a:r>
            <a:r>
              <a:rPr lang="en-US" b="1" dirty="0" smtClean="0"/>
              <a:t>component.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/>
              <a:t>The selection of the succeeding component is either </a:t>
            </a:r>
            <a:r>
              <a:rPr lang="en-US" b="1" dirty="0"/>
              <a:t>probabilistic</a:t>
            </a:r>
            <a:r>
              <a:rPr lang="en-US" dirty="0"/>
              <a:t> (if existing </a:t>
            </a:r>
            <a:r>
              <a:rPr lang="en-US" dirty="0" smtClean="0"/>
              <a:t>more than </a:t>
            </a:r>
            <a:r>
              <a:rPr lang="en-US" dirty="0"/>
              <a:t>one successor) or </a:t>
            </a:r>
            <a:r>
              <a:rPr lang="en-US" b="1" dirty="0"/>
              <a:t>deterministic</a:t>
            </a:r>
            <a:r>
              <a:rPr lang="en-US" dirty="0"/>
              <a:t> (if having </a:t>
            </a:r>
            <a:r>
              <a:rPr lang="en-US" dirty="0" smtClean="0"/>
              <a:t>exactly one </a:t>
            </a:r>
            <a:r>
              <a:rPr lang="en-US" dirty="0"/>
              <a:t>successor).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3.1. Batch-sequential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15" y="5378338"/>
            <a:ext cx="6537232" cy="140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4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a k </a:t>
            </a:r>
            <a:r>
              <a:rPr lang="en-US" sz="2000" dirty="0" smtClean="0"/>
              <a:t>x </a:t>
            </a:r>
            <a:r>
              <a:rPr lang="en-US" sz="2000" dirty="0"/>
              <a:t>k matrix M is constructed to compute software reliability. Since the </a:t>
            </a:r>
            <a:r>
              <a:rPr lang="en-US" sz="2000" dirty="0" smtClean="0"/>
              <a:t>batch sequential </a:t>
            </a:r>
            <a:r>
              <a:rPr lang="en-US" sz="2000" dirty="0"/>
              <a:t>style preserves only the common </a:t>
            </a:r>
            <a:r>
              <a:rPr lang="en-US" sz="2000" dirty="0" smtClean="0"/>
              <a:t>branching and </a:t>
            </a:r>
            <a:r>
              <a:rPr lang="en-US" sz="2000" dirty="0"/>
              <a:t>sequential behaviors, the transition probability </a:t>
            </a:r>
            <a:r>
              <a:rPr lang="en-US" sz="2000" dirty="0" smtClean="0"/>
              <a:t>from state </a:t>
            </a:r>
            <a:r>
              <a:rPr lang="en-US" sz="2000" dirty="0" err="1"/>
              <a:t>si</a:t>
            </a:r>
            <a:r>
              <a:rPr lang="en-US" sz="2000" dirty="0"/>
              <a:t> to state </a:t>
            </a:r>
            <a:r>
              <a:rPr lang="en-US" sz="2000" dirty="0" err="1"/>
              <a:t>sj</a:t>
            </a:r>
            <a:r>
              <a:rPr lang="en-US" sz="2000" dirty="0"/>
              <a:t>, as stored in entry M(</a:t>
            </a:r>
            <a:r>
              <a:rPr lang="en-US" sz="2000" dirty="0" err="1"/>
              <a:t>i,j</a:t>
            </a:r>
            <a:r>
              <a:rPr lang="en-US" sz="2000" dirty="0"/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3.1. Batch-sequential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450" y="3939240"/>
            <a:ext cx="6534150" cy="800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304" y="5128182"/>
            <a:ext cx="6523392" cy="133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82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/>
              <a:t>Parallel and pipe-filter styles are commonly used in </a:t>
            </a:r>
            <a:r>
              <a:rPr lang="en-US" b="1" dirty="0"/>
              <a:t>concurrent execution environments</a:t>
            </a:r>
            <a:r>
              <a:rPr lang="en-US" dirty="0"/>
              <a:t>, in which a set of components is usually executed simultaneously to </a:t>
            </a:r>
            <a:r>
              <a:rPr lang="en-US" dirty="0" smtClean="0"/>
              <a:t>improve</a:t>
            </a:r>
            <a:r>
              <a:rPr lang="fa-IR" dirty="0" smtClean="0"/>
              <a:t> </a:t>
            </a:r>
            <a:r>
              <a:rPr lang="en-US" dirty="0" smtClean="0"/>
              <a:t>performance</a:t>
            </a:r>
            <a:r>
              <a:rPr lang="en-US" dirty="0"/>
              <a:t>. </a:t>
            </a:r>
            <a:endParaRPr lang="en-US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These two styles are quite similar; the main difference is that parallel computation is generally in a cooperative </a:t>
            </a:r>
            <a:r>
              <a:rPr lang="en-US" sz="2000" b="1" dirty="0"/>
              <a:t>multi-processors</a:t>
            </a:r>
            <a:r>
              <a:rPr lang="en-US" sz="2000" dirty="0"/>
              <a:t> environment, whereas the pipe-filter style is mainly in a </a:t>
            </a:r>
            <a:r>
              <a:rPr lang="en-US" sz="2000" b="1" dirty="0"/>
              <a:t>single processor,</a:t>
            </a:r>
            <a:r>
              <a:rPr lang="en-US" sz="2000" dirty="0"/>
              <a:t> </a:t>
            </a:r>
            <a:r>
              <a:rPr lang="en-US" sz="2000" dirty="0" err="1"/>
              <a:t>multiprocesses</a:t>
            </a:r>
            <a:r>
              <a:rPr lang="en-US" sz="2000" dirty="0"/>
              <a:t> environment.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3.2. Parallel/pipe-filter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26" y="4755334"/>
            <a:ext cx="4094209" cy="20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7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In summary, the state machine of Fig. 2(b) consists </a:t>
            </a:r>
            <a:r>
              <a:rPr lang="en-US" sz="2000" dirty="0" smtClean="0"/>
              <a:t>of m </a:t>
            </a:r>
            <a:r>
              <a:rPr lang="en-US" sz="2000" dirty="0"/>
              <a:t>= 3 states out of k </a:t>
            </a:r>
            <a:r>
              <a:rPr lang="en-US" sz="2000" dirty="0" smtClean="0"/>
              <a:t>components: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3.2. Parallel/pipe-filter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613" y="3235662"/>
            <a:ext cx="4570036" cy="16995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300" y="5260188"/>
            <a:ext cx="6062662" cy="120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9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For the modeling of </a:t>
            </a:r>
            <a:r>
              <a:rPr lang="en-US" sz="2000" dirty="0" smtClean="0"/>
              <a:t>this state </a:t>
            </a:r>
            <a:r>
              <a:rPr lang="en-US" sz="2000" dirty="0"/>
              <a:t>machine, a 3 </a:t>
            </a:r>
            <a:r>
              <a:rPr lang="en-US" sz="2000" dirty="0" smtClean="0"/>
              <a:t>x </a:t>
            </a:r>
            <a:r>
              <a:rPr lang="en-US" sz="2000" dirty="0"/>
              <a:t>3 transition matrix M is constructed </a:t>
            </a:r>
            <a:r>
              <a:rPr lang="en-US" sz="2000" dirty="0" smtClean="0"/>
              <a:t>as below: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3.2. Parallel/pipe-filter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266" y="2806700"/>
            <a:ext cx="5729468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3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3.2. Parallel/pipe-filter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756" y="2258104"/>
            <a:ext cx="5873750" cy="434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1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A fault-tolerant architectural style is often adopted to improve </a:t>
            </a:r>
            <a:r>
              <a:rPr lang="en-US" sz="2000" b="1" dirty="0"/>
              <a:t>availability of software</a:t>
            </a:r>
            <a:r>
              <a:rPr lang="en-US" sz="2000" dirty="0"/>
              <a:t>. </a:t>
            </a: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Typically</a:t>
            </a:r>
            <a:r>
              <a:rPr lang="en-US" sz="2000" dirty="0"/>
              <a:t>, this style consists of </a:t>
            </a:r>
            <a:r>
              <a:rPr lang="en-US" sz="2000" b="1" dirty="0"/>
              <a:t>a set of fault forbearing components</a:t>
            </a:r>
            <a:r>
              <a:rPr lang="en-US" sz="2000" dirty="0"/>
              <a:t>, including </a:t>
            </a:r>
            <a:r>
              <a:rPr lang="en-US" sz="2000" b="1" dirty="0"/>
              <a:t>primary components </a:t>
            </a:r>
            <a:r>
              <a:rPr lang="en-US" sz="2000" dirty="0"/>
              <a:t>and </a:t>
            </a:r>
            <a:r>
              <a:rPr lang="en-US" sz="2000" b="1" dirty="0"/>
              <a:t>backup components</a:t>
            </a:r>
            <a:r>
              <a:rPr lang="en-US" sz="2000" dirty="0"/>
              <a:t>, in which the backup components compensate for the failures of the primary components. </a:t>
            </a:r>
            <a:r>
              <a:rPr lang="en-US" sz="2000" b="1" dirty="0"/>
              <a:t>When a primary component fails, one of its backup components instantaneously takes over the responsibility </a:t>
            </a:r>
            <a:r>
              <a:rPr lang="en-US" sz="2000" dirty="0"/>
              <a:t>and becomes a new primary component. If the new primary component also fails, another backup component will soon take over.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3.3. Fault tolerance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361" y="4868440"/>
            <a:ext cx="3538540" cy="18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3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3.3. Fault tolerance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332" y="2349660"/>
            <a:ext cx="3784598" cy="19230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475" y="4541203"/>
            <a:ext cx="611505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7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For the modeling of this state machine, a 3 x 3 transition matrix M is constructed as </a:t>
            </a:r>
            <a:r>
              <a:rPr lang="en-US" sz="2000" dirty="0" smtClean="0"/>
              <a:t>below: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3.3. Fault tolerance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50" y="2909887"/>
            <a:ext cx="62103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7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3.3. Fault tolerance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5" y="1009650"/>
            <a:ext cx="6115050" cy="2143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475" y="2921662"/>
            <a:ext cx="6115050" cy="374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0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Call-and-return style is one of the </a:t>
            </a:r>
            <a:r>
              <a:rPr lang="en-US" sz="2000" b="1" dirty="0"/>
              <a:t>most prevalent designs </a:t>
            </a:r>
            <a:r>
              <a:rPr lang="en-US" sz="2000" dirty="0"/>
              <a:t>for both </a:t>
            </a:r>
            <a:r>
              <a:rPr lang="en-US" sz="2000" b="1" dirty="0"/>
              <a:t>standalone</a:t>
            </a:r>
            <a:r>
              <a:rPr lang="en-US" sz="2000" dirty="0"/>
              <a:t> and </a:t>
            </a:r>
            <a:r>
              <a:rPr lang="en-US" sz="2000" b="1" dirty="0"/>
              <a:t>distributed systems</a:t>
            </a:r>
            <a:r>
              <a:rPr lang="en-US" sz="2000" dirty="0"/>
              <a:t>. The evolutions began from procedure calls, client–server architecture, to object-oriented message passing </a:t>
            </a:r>
            <a:r>
              <a:rPr lang="en-US" sz="2000" dirty="0" smtClean="0"/>
              <a:t>mechanism.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In </a:t>
            </a:r>
            <a:r>
              <a:rPr lang="en-US" sz="2000" dirty="0"/>
              <a:t>this style</a:t>
            </a:r>
            <a:r>
              <a:rPr lang="en-US" sz="2000" b="1" dirty="0"/>
              <a:t>, a calling component (caller) can invoke a called component (</a:t>
            </a:r>
            <a:r>
              <a:rPr lang="en-US" sz="2000" b="1" dirty="0" err="1"/>
              <a:t>callee</a:t>
            </a:r>
            <a:r>
              <a:rPr lang="en-US" sz="2000" b="1" dirty="0"/>
              <a:t>) a number of times, and each time the </a:t>
            </a:r>
            <a:r>
              <a:rPr lang="en-US" sz="2000" b="1" dirty="0" err="1"/>
              <a:t>callee</a:t>
            </a:r>
            <a:r>
              <a:rPr lang="en-US" sz="2000" b="1" dirty="0"/>
              <a:t> returns the requested services back to the caller</a:t>
            </a:r>
            <a:r>
              <a:rPr lang="en-US" sz="2000" dirty="0"/>
              <a:t>. For each invocation, the caller performs a context switch by granting a temporary control to its </a:t>
            </a:r>
            <a:r>
              <a:rPr lang="en-US" sz="2000" dirty="0" err="1"/>
              <a:t>callee</a:t>
            </a:r>
            <a:r>
              <a:rPr lang="en-US" sz="2000" dirty="0"/>
              <a:t> and then waits for its response. Once receiving the response, the caller </a:t>
            </a:r>
            <a:br>
              <a:rPr lang="en-US" sz="2000" dirty="0"/>
            </a:br>
            <a:r>
              <a:rPr lang="en-US" sz="2000" dirty="0" smtClean="0"/>
              <a:t>resumes the </a:t>
            </a:r>
            <a:r>
              <a:rPr lang="en-US" sz="2000" dirty="0"/>
              <a:t>execution from where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it </a:t>
            </a:r>
            <a:r>
              <a:rPr lang="en-US" sz="2000" dirty="0"/>
              <a:t>left.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Eventually</a:t>
            </a:r>
            <a:r>
              <a:rPr lang="en-US" sz="2000" dirty="0"/>
              <a:t>, the caller transfers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its </a:t>
            </a:r>
            <a:r>
              <a:rPr lang="en-US" sz="2000" dirty="0"/>
              <a:t>complete control authority to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its </a:t>
            </a:r>
            <a:r>
              <a:rPr lang="en-US" sz="2000" dirty="0"/>
              <a:t>subsequent component.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3.4. Call-and-return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074" y="4860783"/>
            <a:ext cx="3789363" cy="160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For </a:t>
            </a:r>
            <a:r>
              <a:rPr lang="en-US" sz="2000" dirty="0"/>
              <a:t>the state machine of the call-and-return </a:t>
            </a:r>
            <a:r>
              <a:rPr lang="en-US" sz="2000" dirty="0" smtClean="0"/>
              <a:t>architecture a </a:t>
            </a:r>
            <a:r>
              <a:rPr lang="en-US" sz="2000" dirty="0"/>
              <a:t>3 </a:t>
            </a:r>
            <a:r>
              <a:rPr lang="en-US" sz="2000" dirty="0" smtClean="0"/>
              <a:t>x </a:t>
            </a:r>
            <a:r>
              <a:rPr lang="en-US" sz="2000" dirty="0"/>
              <a:t>3 matrix M is constructed as follows: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3.4. Call-and-return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743693"/>
            <a:ext cx="6324600" cy="19676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900" y="2068513"/>
            <a:ext cx="31242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0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3.4. Call-and-return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611" y="1844017"/>
            <a:ext cx="6200775" cy="3638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610" y="5320392"/>
            <a:ext cx="6200776" cy="136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8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To model reliability of software with heterogeneous architectural styles, a </a:t>
            </a:r>
            <a:r>
              <a:rPr lang="en-US" sz="2000" b="1" dirty="0"/>
              <a:t>systematic approach </a:t>
            </a:r>
            <a:r>
              <a:rPr lang="en-US" sz="2000" dirty="0"/>
              <a:t>is presented in </a:t>
            </a:r>
            <a:r>
              <a:rPr lang="en-US" sz="2000" dirty="0" smtClean="0"/>
              <a:t>the following.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 smtClean="0"/>
              <a:t>Step </a:t>
            </a:r>
            <a:r>
              <a:rPr lang="en-US" sz="2400" b="1" dirty="0"/>
              <a:t>1: </a:t>
            </a:r>
            <a:r>
              <a:rPr lang="en-US" sz="2400" dirty="0"/>
              <a:t>Identify the architectural styles in a system, </a:t>
            </a:r>
            <a:r>
              <a:rPr lang="en-US" sz="2400" dirty="0" smtClean="0"/>
              <a:t>based on </a:t>
            </a:r>
            <a:r>
              <a:rPr lang="en-US" sz="2400" dirty="0"/>
              <a:t>the design specification of a system</a:t>
            </a:r>
            <a:r>
              <a:rPr lang="en-US" sz="2400" dirty="0" smtClean="0"/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 smtClean="0"/>
              <a:t>Step 2: </a:t>
            </a:r>
            <a:r>
              <a:rPr lang="en-US" sz="2400" dirty="0" smtClean="0"/>
              <a:t>Transform </a:t>
            </a:r>
            <a:r>
              <a:rPr lang="en-US" sz="2400" dirty="0"/>
              <a:t>individual architectures of the identified architectural styles into state models</a:t>
            </a:r>
            <a:r>
              <a:rPr lang="en-US" sz="2400" dirty="0" smtClean="0"/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/>
              <a:t>Step 3: </a:t>
            </a:r>
            <a:r>
              <a:rPr lang="en-US" sz="2400" dirty="0"/>
              <a:t>Integrate these state models into a global </a:t>
            </a:r>
            <a:r>
              <a:rPr lang="en-US" sz="2400" dirty="0" smtClean="0"/>
              <a:t>state model </a:t>
            </a:r>
            <a:r>
              <a:rPr lang="en-US" sz="2400" dirty="0"/>
              <a:t>of the system, based on the overall architecture of </a:t>
            </a:r>
            <a:r>
              <a:rPr lang="en-US" sz="2400" dirty="0" smtClean="0"/>
              <a:t>a complete </a:t>
            </a:r>
            <a:r>
              <a:rPr lang="en-US" sz="2400" dirty="0"/>
              <a:t>system</a:t>
            </a:r>
            <a:r>
              <a:rPr lang="en-US" sz="2400" dirty="0" smtClean="0"/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b="1" dirty="0"/>
              <a:t>Step 4: </a:t>
            </a:r>
            <a:r>
              <a:rPr lang="en-US" sz="2400" dirty="0"/>
              <a:t>Construct the transition matrix M based on the global state model of the system and compute the reliability of the system.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4. Architecture-based reliability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/>
              <a:t>Some Considerations: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err="1"/>
              <a:t>Callees</a:t>
            </a:r>
            <a:r>
              <a:rPr lang="en-US" dirty="0"/>
              <a:t> are invoked by callers only.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/>
              <a:t>2. Parallel components are independent of fault </a:t>
            </a:r>
            <a:r>
              <a:rPr lang="en-US" dirty="0" smtClean="0"/>
              <a:t>tolerant components</a:t>
            </a:r>
            <a:r>
              <a:rPr lang="en-US" dirty="0"/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/>
              <a:t>3. A set of cooperating parallel or fault tolerant components can also be a caller or a </a:t>
            </a:r>
            <a:r>
              <a:rPr lang="en-US" dirty="0" err="1"/>
              <a:t>callee</a:t>
            </a:r>
            <a:r>
              <a:rPr lang="en-US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4. Architecture-based reliability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41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Some Notations:</a:t>
            </a:r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4. Architecture-based reliability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962" y="1047750"/>
            <a:ext cx="6086475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2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 Fig. </a:t>
            </a:r>
            <a:r>
              <a:rPr lang="en-US" sz="2000" dirty="0" smtClean="0"/>
              <a:t>5 summarizes </a:t>
            </a:r>
            <a:r>
              <a:rPr lang="en-US" sz="2000" dirty="0"/>
              <a:t>all the possible relationships of the state </a:t>
            </a:r>
            <a:r>
              <a:rPr lang="en-US" sz="2000" dirty="0" smtClean="0"/>
              <a:t>sets: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From Fig. 5, we can classify the state transitions into five types. The first type is for the transition from a caller to a </a:t>
            </a:r>
            <a:r>
              <a:rPr lang="en-US" sz="2000" dirty="0" err="1"/>
              <a:t>callee</a:t>
            </a:r>
            <a:r>
              <a:rPr lang="en-US" sz="2000" dirty="0"/>
              <a:t>. The second type is from a </a:t>
            </a:r>
            <a:r>
              <a:rPr lang="en-US" sz="2000" dirty="0" err="1"/>
              <a:t>callee</a:t>
            </a:r>
            <a:r>
              <a:rPr lang="en-US" sz="2000" dirty="0"/>
              <a:t> returning to a caller. The third one is from a batch-sequential state to a non-</a:t>
            </a:r>
            <a:r>
              <a:rPr lang="en-US" sz="2000" dirty="0" err="1"/>
              <a:t>callee</a:t>
            </a:r>
            <a:r>
              <a:rPr lang="en-US" sz="2000" dirty="0"/>
              <a:t>. The fourth type is from a non-caller/</a:t>
            </a:r>
            <a:r>
              <a:rPr lang="en-US" sz="2000" dirty="0" err="1"/>
              <a:t>callee</a:t>
            </a:r>
            <a:r>
              <a:rPr lang="en-US" sz="2000" dirty="0"/>
              <a:t> parallel state to a non-</a:t>
            </a:r>
            <a:r>
              <a:rPr lang="en-US" sz="2000" dirty="0" err="1"/>
              <a:t>callee</a:t>
            </a:r>
            <a:r>
              <a:rPr lang="en-US" sz="2000" dirty="0"/>
              <a:t>. The last one is from a </a:t>
            </a:r>
            <a:r>
              <a:rPr lang="en-US" sz="2000" dirty="0" err="1"/>
              <a:t>noncaller</a:t>
            </a:r>
            <a:r>
              <a:rPr lang="en-US" sz="2000" dirty="0"/>
              <a:t>/</a:t>
            </a:r>
            <a:r>
              <a:rPr lang="en-US" sz="2000" dirty="0" err="1"/>
              <a:t>callee</a:t>
            </a:r>
            <a:r>
              <a:rPr lang="en-US" sz="2000" dirty="0"/>
              <a:t> fault tolerant state to a non-</a:t>
            </a:r>
            <a:r>
              <a:rPr lang="en-US" sz="2000" dirty="0" err="1"/>
              <a:t>callee</a:t>
            </a:r>
            <a:r>
              <a:rPr lang="en-US" sz="2000" dirty="0"/>
              <a:t>. </a:t>
            </a:r>
            <a:r>
              <a:rPr lang="en-US" sz="2000" b="1" dirty="0"/>
              <a:t>These five types can be further elaborated into 18 conditions</a:t>
            </a:r>
            <a:r>
              <a:rPr lang="en-US" sz="2000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4. Architecture-based reliability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501" y="2447609"/>
            <a:ext cx="3370260" cy="206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6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4. Architecture-based reliability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91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97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-2.77801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Constructing the matrix: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4. Architecture-based reliability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5" y="2555082"/>
            <a:ext cx="6000750" cy="1447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" y="4265555"/>
            <a:ext cx="4392544" cy="15146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9" y="5900818"/>
            <a:ext cx="4392543" cy="8105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0833" y="4265555"/>
            <a:ext cx="4475855" cy="2435941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1028700" y="3860800"/>
            <a:ext cx="1854200" cy="615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219200" y="3860800"/>
            <a:ext cx="1905000" cy="2159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Elbow Connector 26"/>
          <p:cNvCxnSpPr/>
          <p:nvPr/>
        </p:nvCxnSpPr>
        <p:spPr>
          <a:xfrm rot="10800000" flipV="1">
            <a:off x="881209" y="5831025"/>
            <a:ext cx="4105058" cy="804668"/>
          </a:xfrm>
          <a:prstGeom prst="bentConnector3">
            <a:avLst>
              <a:gd name="adj1" fmla="val 6378"/>
            </a:avLst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57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700" y="2121694"/>
            <a:ext cx="4343400" cy="461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4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Step 1:</a:t>
            </a:r>
            <a:r>
              <a:rPr lang="en-US" sz="2000" dirty="0" smtClean="0"/>
              <a:t> The first step is to identify the architectural styles in the given system; there are four styles.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225" y="3154362"/>
            <a:ext cx="6429375" cy="2428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728" y="2436321"/>
            <a:ext cx="3331272" cy="353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2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-0.15191 0.17708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b="1" dirty="0"/>
              <a:t>Step 2</a:t>
            </a:r>
            <a:r>
              <a:rPr lang="en-US" sz="2000" b="1" dirty="0" smtClean="0"/>
              <a:t>: </a:t>
            </a:r>
            <a:r>
              <a:rPr lang="en-US" sz="2000" dirty="0" smtClean="0"/>
              <a:t>The </a:t>
            </a:r>
            <a:r>
              <a:rPr lang="en-US" sz="2000" dirty="0"/>
              <a:t>second step is to </a:t>
            </a:r>
            <a:r>
              <a:rPr lang="en-US" sz="2000" dirty="0" smtClean="0"/>
              <a:t>transform</a:t>
            </a:r>
            <a:br>
              <a:rPr lang="en-US" sz="2000" dirty="0" smtClean="0"/>
            </a:br>
            <a:r>
              <a:rPr lang="en-US" sz="2000" dirty="0" smtClean="0"/>
              <a:t>those </a:t>
            </a:r>
            <a:r>
              <a:rPr lang="en-US" sz="2000" dirty="0"/>
              <a:t>identified </a:t>
            </a:r>
            <a:r>
              <a:rPr lang="en-US" sz="2000" dirty="0" smtClean="0"/>
              <a:t>styles into </a:t>
            </a:r>
            <a:r>
              <a:rPr lang="en-US" sz="2000" dirty="0"/>
              <a:t>state models. </a:t>
            </a: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732" y="2081213"/>
            <a:ext cx="3680224" cy="465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5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38" y="2081214"/>
            <a:ext cx="7943289" cy="472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Transformation results: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33" y="2404054"/>
            <a:ext cx="4938713" cy="18687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050" y="2071362"/>
            <a:ext cx="3680224" cy="465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8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b="1" dirty="0"/>
              <a:t>Step 3:</a:t>
            </a:r>
            <a:r>
              <a:rPr lang="en-US" sz="2000" dirty="0"/>
              <a:t> The integration is to simultaneously address different component interactions among associated state models, in order to model the whole system and derive a global state model.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0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16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9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-1.21112 " pathEditMode="relative" rAng="0" ptsTypes="AA">
                                      <p:cBhvr>
                                        <p:cTn id="6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b="1" dirty="0"/>
              <a:t>Step 4: </a:t>
            </a:r>
            <a:r>
              <a:rPr lang="en-US" sz="2000" dirty="0"/>
              <a:t>This final step is to construct a transition matrix M, and compute software reliability using the Markov model.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40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01" y="3031196"/>
            <a:ext cx="8784373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41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675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73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-2.8835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dirty="0"/>
              <a:t>After the transition matrix M is constructed,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software </a:t>
            </a:r>
            <a:r>
              <a:rPr lang="en-US" b="1" dirty="0"/>
              <a:t>reliability </a:t>
            </a:r>
            <a:r>
              <a:rPr lang="en-US" dirty="0"/>
              <a:t>can be computed, based on Eq. (2) in Section </a:t>
            </a:r>
            <a:r>
              <a:rPr lang="en-US" dirty="0" smtClean="0"/>
              <a:t>2:</a:t>
            </a:r>
            <a:r>
              <a:rPr lang="en-US" dirty="0"/>
              <a:t/>
            </a:r>
            <a:br>
              <a:rPr lang="en-US" dirty="0"/>
            </a:b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5.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42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805" y="3743677"/>
            <a:ext cx="3336026" cy="10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0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An empirical study was conducted on an </a:t>
            </a:r>
            <a:r>
              <a:rPr lang="en-US" sz="2000" b="1" dirty="0"/>
              <a:t>industrial real time component-based system</a:t>
            </a:r>
            <a:r>
              <a:rPr lang="en-US" sz="2000" dirty="0" smtClean="0"/>
              <a:t>, </a:t>
            </a:r>
            <a:r>
              <a:rPr lang="en-US" sz="2000" dirty="0"/>
              <a:t>which has been used by more than </a:t>
            </a:r>
            <a:r>
              <a:rPr lang="en-US" sz="2000" b="1" dirty="0"/>
              <a:t>100 companies and 4000 individual users </a:t>
            </a:r>
            <a:r>
              <a:rPr lang="en-US" sz="2000" dirty="0"/>
              <a:t>over the past several years. This system provides a set of statistical models to help traders and fund managers analyze the stock </a:t>
            </a:r>
            <a:r>
              <a:rPr lang="en-US" sz="2000" dirty="0" smtClean="0"/>
              <a:t>market’s </a:t>
            </a:r>
            <a:r>
              <a:rPr lang="en-US" sz="2000" dirty="0"/>
              <a:t>historical data and catch future movement.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The system is composed of </a:t>
            </a:r>
            <a:r>
              <a:rPr lang="en-US" sz="2000" b="1" dirty="0"/>
              <a:t>four sub-units </a:t>
            </a:r>
            <a:r>
              <a:rPr lang="en-US" sz="2000" dirty="0"/>
              <a:t>including data unit, business rule unit, utility unit, and presentation unit. These units serve as mathematical libraries and were implemented using C and C++. In this study, we focused on the data unit, which </a:t>
            </a:r>
            <a:r>
              <a:rPr lang="en-US" sz="2000" b="1" dirty="0"/>
              <a:t>contains 54 classes, 13,846 lines of code, and 921 functions</a:t>
            </a:r>
            <a:r>
              <a:rPr lang="en-US" sz="2000" dirty="0"/>
              <a:t>. It has a total of 15 components in three identified architectural styles, including batch-sequential, parallel, and client–server</a:t>
            </a:r>
            <a:r>
              <a:rPr lang="en-US" sz="2000" dirty="0" smtClean="0"/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A test pool of this system was provided by Quality Assurance (QA) team with a total of </a:t>
            </a:r>
            <a:r>
              <a:rPr lang="en-US" sz="2000" b="1" dirty="0"/>
              <a:t>13,596 test cases, and out of those test cases 121 failures </a:t>
            </a:r>
            <a:r>
              <a:rPr lang="en-US" sz="2000" dirty="0"/>
              <a:t>were observed.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6. A case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73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Finally, we constructed the state machine for the system based on the methodologies described in Sections 3 and 4 and constructed a Markov model to compute reliability by Eq. (2). </a:t>
            </a: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The </a:t>
            </a:r>
            <a:r>
              <a:rPr lang="en-US" sz="2000" dirty="0"/>
              <a:t>computation yields 0.994001, with 99.4% of executions potentially being failure free. </a:t>
            </a: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b="1" dirty="0" smtClean="0"/>
              <a:t>This </a:t>
            </a:r>
            <a:r>
              <a:rPr lang="en-US" sz="2000" b="1" dirty="0"/>
              <a:t>reliability result was considered to be acceptable after consultation with the QA team members</a:t>
            </a:r>
            <a:r>
              <a:rPr lang="en-US" sz="2000" dirty="0"/>
              <a:t>, who verified that failures were mainly caused by some infrequently executed functions and the chance of running them had been pretty low.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6. A case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9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383087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Software Reliability Growth Models (SRGMs) (Farr, 1996; Musa et al., 1987</a:t>
            </a:r>
            <a:r>
              <a:rPr lang="en-US" sz="2000" dirty="0" smtClean="0"/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require retesting the whole software if a change or an update occurs to the structure.</a:t>
            </a:r>
            <a:endParaRPr lang="en-US" sz="16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Cheung (1980) proposed a user-oriented reliability model to measure the reliability of service that a system provides to a user community</a:t>
            </a:r>
            <a:r>
              <a:rPr lang="en-US" sz="2000" dirty="0" smtClean="0"/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In </a:t>
            </a:r>
            <a:r>
              <a:rPr lang="en-US" sz="2000" dirty="0" err="1"/>
              <a:t>Littlewood's</a:t>
            </a:r>
            <a:r>
              <a:rPr lang="en-US" sz="2000" dirty="0"/>
              <a:t> (1975, 1979) reliability model, a modular program is treated as transfers of control between modules following a </a:t>
            </a:r>
            <a:r>
              <a:rPr lang="en-US" sz="2000" dirty="0" smtClean="0"/>
              <a:t>semi Markov </a:t>
            </a:r>
            <a:r>
              <a:rPr lang="en-US" sz="2000" dirty="0"/>
              <a:t>process</a:t>
            </a:r>
            <a:r>
              <a:rPr lang="en-US" sz="2000" dirty="0" smtClean="0"/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7. Related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5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2081213"/>
            <a:ext cx="8577263" cy="4776787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We introduce an architecture-based approach for software reliability modeling, which addresses various software infrastructures and can compute </a:t>
            </a:r>
            <a:r>
              <a:rPr lang="en-US" sz="2000" b="1" dirty="0"/>
              <a:t>reliability for different component configurations in different phases of a software process</a:t>
            </a:r>
            <a:r>
              <a:rPr lang="en-US" sz="2000" dirty="0"/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The state machine is constructed to become a stochastic matrix of a discrete-time Markov model, and software reliability is computed through matrix computations</a:t>
            </a:r>
            <a:r>
              <a:rPr lang="en-US" sz="2000" dirty="0" smtClean="0"/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This architecture-based approach takes software architecture into account and the </a:t>
            </a:r>
            <a:r>
              <a:rPr lang="en-US" sz="2000" b="1" dirty="0"/>
              <a:t>white-box feature </a:t>
            </a:r>
            <a:r>
              <a:rPr lang="en-US" sz="2000" dirty="0"/>
              <a:t>only needs </a:t>
            </a:r>
            <a:r>
              <a:rPr lang="en-US" sz="2000" b="1" dirty="0"/>
              <a:t>to retest the affected components or changed structures </a:t>
            </a:r>
            <a:r>
              <a:rPr lang="en-US" sz="2000" dirty="0"/>
              <a:t>during software evolution. Therefore, it is useful in guiding the selections of architectural styles and components for reuse in new designs</a:t>
            </a:r>
            <a:r>
              <a:rPr lang="en-US" sz="2000" dirty="0" smtClean="0"/>
              <a:t>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dirty="0"/>
              <a:t>An empirical study of this model on a real-time system suggests its great potential for </a:t>
            </a:r>
            <a:r>
              <a:rPr lang="en-US" sz="2000" b="1" dirty="0"/>
              <a:t>use in modern software infrastructures</a:t>
            </a:r>
            <a:r>
              <a:rPr lang="en-US" sz="2000" dirty="0"/>
              <a:t>.</a:t>
            </a: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000" b="1" dirty="0"/>
              <a:t>The limitation of this model </a:t>
            </a:r>
            <a:r>
              <a:rPr lang="en-US" sz="2000" dirty="0"/>
              <a:t>is the lack of consideration of execution history due to the Markov property, regarding the transitions from a component to others as being probabilistic.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Roboto Condensed" panose="020B0600070205080204" pitchFamily="2" charset="0"/>
                <a:ea typeface="Roboto Condensed" panose="020B0600070205080204" pitchFamily="2" charset="0"/>
              </a:rPr>
              <a:t>8. 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9BBD-58F9-42B3-A597-A27047EAEBA1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6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2253</TotalTime>
  <Words>2886</Words>
  <Application>Microsoft Office PowerPoint</Application>
  <PresentationFormat>On-screen Show (4:3)</PresentationFormat>
  <Paragraphs>263</Paragraphs>
  <Slides>46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Roboto Condensed</vt:lpstr>
      <vt:lpstr>Trebuchet MS</vt:lpstr>
      <vt:lpstr>Wingdings</vt:lpstr>
      <vt:lpstr>Berlin</vt:lpstr>
      <vt:lpstr>PowerPoint Presentation</vt:lpstr>
      <vt:lpstr>What Design Patterns Are</vt:lpstr>
      <vt:lpstr>1. Introduction</vt:lpstr>
      <vt:lpstr>1. Introduction Cont.</vt:lpstr>
      <vt:lpstr>1. Introduction Cont.</vt:lpstr>
      <vt:lpstr>1. Introduction Cont.</vt:lpstr>
      <vt:lpstr>1. Introduction Cont.</vt:lpstr>
      <vt:lpstr>1. Introduction Cont.</vt:lpstr>
      <vt:lpstr>1. Introduction Cont.</vt:lpstr>
      <vt:lpstr>2. Architecture-based model foundations</vt:lpstr>
      <vt:lpstr>2. Architecture-based model foundations</vt:lpstr>
      <vt:lpstr>3. Style-based reliability modeling</vt:lpstr>
      <vt:lpstr>3. Style-based reliability modeling</vt:lpstr>
      <vt:lpstr>3.1. Batch-sequential style</vt:lpstr>
      <vt:lpstr>3.1. Batch-sequential style</vt:lpstr>
      <vt:lpstr>3.2. Parallel/pipe-filter styles</vt:lpstr>
      <vt:lpstr>3.2. Parallel/pipe-filter styles</vt:lpstr>
      <vt:lpstr>3.2. Parallel/pipe-filter styles</vt:lpstr>
      <vt:lpstr>3.2. Parallel/pipe-filter styles</vt:lpstr>
      <vt:lpstr>3.3. Fault tolerance</vt:lpstr>
      <vt:lpstr>3.3. Fault tolerance</vt:lpstr>
      <vt:lpstr>3.3. Fault tolerance</vt:lpstr>
      <vt:lpstr>3.3. Fault tolerance</vt:lpstr>
      <vt:lpstr>3.4. Call-and-return</vt:lpstr>
      <vt:lpstr>3.4. Call-and-return</vt:lpstr>
      <vt:lpstr>3.4. Call-and-return</vt:lpstr>
      <vt:lpstr>4. Architecture-based reliability modeling</vt:lpstr>
      <vt:lpstr>4. Architecture-based reliability modeling</vt:lpstr>
      <vt:lpstr>4. Architecture-based reliability modeling</vt:lpstr>
      <vt:lpstr>4. Architecture-based reliability modeling</vt:lpstr>
      <vt:lpstr>4. Architecture-based reliability modeling</vt:lpstr>
      <vt:lpstr>4. Architecture-based reliability modeling</vt:lpstr>
      <vt:lpstr>5. An example</vt:lpstr>
      <vt:lpstr>5. An example</vt:lpstr>
      <vt:lpstr>5. An example</vt:lpstr>
      <vt:lpstr>5. An example</vt:lpstr>
      <vt:lpstr>5. An example</vt:lpstr>
      <vt:lpstr>5. An example</vt:lpstr>
      <vt:lpstr>5. An example</vt:lpstr>
      <vt:lpstr>5. An example</vt:lpstr>
      <vt:lpstr>5. An example</vt:lpstr>
      <vt:lpstr>5. An example</vt:lpstr>
      <vt:lpstr>6. A case study</vt:lpstr>
      <vt:lpstr>6. A case study</vt:lpstr>
      <vt:lpstr>7. Related work</vt:lpstr>
      <vt:lpstr>8. 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Hamid Reza Niroomand</dc:creator>
  <cp:lastModifiedBy>Hamid Reza Niroomand</cp:lastModifiedBy>
  <cp:revision>104</cp:revision>
  <dcterms:created xsi:type="dcterms:W3CDTF">2016-04-24T18:51:30Z</dcterms:created>
  <dcterms:modified xsi:type="dcterms:W3CDTF">2016-06-21T18:51:00Z</dcterms:modified>
</cp:coreProperties>
</file>